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s/modernComment_182_45DF66BA.xml" ContentType="application/vnd.ms-powerpoint.comments+xml"/>
  <Override PartName="/ppt/charts/chart1.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97" r:id="rId3"/>
    <p:sldId id="381" r:id="rId4"/>
    <p:sldId id="399" r:id="rId5"/>
    <p:sldId id="365" r:id="rId6"/>
    <p:sldId id="264" r:id="rId7"/>
    <p:sldId id="350" r:id="rId8"/>
    <p:sldId id="375" r:id="rId9"/>
    <p:sldId id="376" r:id="rId10"/>
    <p:sldId id="377" r:id="rId11"/>
    <p:sldId id="382" r:id="rId12"/>
    <p:sldId id="390" r:id="rId13"/>
    <p:sldId id="360" r:id="rId14"/>
    <p:sldId id="395" r:id="rId15"/>
    <p:sldId id="396" r:id="rId16"/>
    <p:sldId id="383" r:id="rId17"/>
    <p:sldId id="389" r:id="rId18"/>
    <p:sldId id="388" r:id="rId19"/>
    <p:sldId id="320" r:id="rId20"/>
    <p:sldId id="374" r:id="rId21"/>
    <p:sldId id="384" r:id="rId22"/>
    <p:sldId id="386" r:id="rId23"/>
    <p:sldId id="334" r:id="rId24"/>
    <p:sldId id="272" r:id="rId25"/>
    <p:sldId id="367" r:id="rId26"/>
    <p:sldId id="368" r:id="rId27"/>
    <p:sldId id="391" r:id="rId28"/>
    <p:sldId id="398"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40DC6-95E1-4B56-682D-38EC067F9DFE}" name="Donna Broadway-Callaman" initials="DBC" userId="S::DONNAT.BROADWAY-CALLAMAN@Maryland.gov::0c58f1d9-f0c8-4f3e-a82f-430714f5e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D45361"/>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95652"/>
  </p:normalViewPr>
  <p:slideViewPr>
    <p:cSldViewPr snapToGrid="0" snapToObjects="1">
      <p:cViewPr varScale="1">
        <p:scale>
          <a:sx n="98" d="100"/>
          <a:sy n="98" d="100"/>
        </p:scale>
        <p:origin x="168"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USTF'!$A$6</c:f>
              <c:strCache>
                <c:ptCount val="1"/>
                <c:pt idx="0">
                  <c:v> Beginning Balance </c:v>
                </c:pt>
              </c:strCache>
            </c:strRef>
          </c:tx>
          <c:spPr>
            <a:solidFill>
              <a:srgbClr val="C11339"/>
            </a:solidFill>
            <a:ln w="9525" cap="flat" cmpd="sng" algn="ctr">
              <a:noFill/>
              <a:round/>
            </a:ln>
            <a:effectLst/>
          </c:spPr>
          <c:invertIfNegative val="0"/>
          <c:dLbls>
            <c:dLbl>
              <c:idx val="0"/>
              <c:layout>
                <c:manualLayout>
                  <c:x val="0"/>
                  <c:y val="0.14891608638230908"/>
                </c:manualLayout>
              </c:layout>
              <c:tx>
                <c:rich>
                  <a:bodyPr/>
                  <a:lstStyle/>
                  <a:p>
                    <a:r>
                      <a:rPr lang="en-US" sz="1600" b="1" dirty="0"/>
                      <a:t>FY20</a:t>
                    </a:r>
                    <a:r>
                      <a:rPr lang="en-US" sz="1600" b="1" baseline="0" dirty="0"/>
                      <a:t> Actuals </a:t>
                    </a:r>
                  </a:p>
                  <a:p>
                    <a:fld id="{40CA816C-AB2C-8843-BAED-8D820BED1789}"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C3-204E-B138-C109D262CEC6}"/>
                </c:ext>
              </c:extLst>
            </c:dLbl>
            <c:dLbl>
              <c:idx val="1"/>
              <c:layout>
                <c:manualLayout>
                  <c:x val="0"/>
                  <c:y val="0.15509389540045096"/>
                </c:manualLayout>
              </c:layout>
              <c:tx>
                <c:rich>
                  <a:bodyPr/>
                  <a:lstStyle/>
                  <a:p>
                    <a:r>
                      <a:rPr lang="en-US" sz="1600" b="1" dirty="0"/>
                      <a:t>FY21 Actuals</a:t>
                    </a:r>
                  </a:p>
                  <a:p>
                    <a:fld id="{2C3BC9D3-536F-8147-9802-D6E952CD4A2B}"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C3-204E-B138-C109D262CEC6}"/>
                </c:ext>
              </c:extLst>
            </c:dLbl>
            <c:dLbl>
              <c:idx val="2"/>
              <c:layout>
                <c:manualLayout>
                  <c:x val="0"/>
                  <c:y val="0.14582718187323818"/>
                </c:manualLayout>
              </c:layout>
              <c:tx>
                <c:rich>
                  <a:bodyPr/>
                  <a:lstStyle/>
                  <a:p>
                    <a:r>
                      <a:rPr lang="en-US" b="1" dirty="0"/>
                      <a:t>FY22</a:t>
                    </a:r>
                    <a:r>
                      <a:rPr lang="en-US" dirty="0"/>
                      <a:t> </a:t>
                    </a:r>
                    <a:r>
                      <a:rPr lang="en-US" b="1" dirty="0"/>
                      <a:t>Actuals</a:t>
                    </a:r>
                  </a:p>
                  <a:p>
                    <a:fld id="{5188550E-C00E-BE41-B936-88CDEC95396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C3-204E-B138-C109D262CEC6}"/>
                </c:ext>
              </c:extLst>
            </c:dLbl>
            <c:dLbl>
              <c:idx val="3"/>
              <c:layout>
                <c:manualLayout>
                  <c:x val="0"/>
                  <c:y val="0.15509389540045093"/>
                </c:manualLayout>
              </c:layout>
              <c:tx>
                <c:rich>
                  <a:bodyPr/>
                  <a:lstStyle/>
                  <a:p>
                    <a:r>
                      <a:rPr lang="en-US" b="1" dirty="0"/>
                      <a:t>FY23 Actuals</a:t>
                    </a:r>
                  </a:p>
                  <a:p>
                    <a:fld id="{4F542AA4-292C-BE43-883F-55D04D7CA86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C3-204E-B138-C109D262CE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USTF'!$B$6:$E$6</c:f>
              <c:numCache>
                <c:formatCode>_("$"* #,##0_);_("$"* \(#,##0\);_("$"* "-"??_);_(@_)</c:formatCode>
                <c:ptCount val="4"/>
                <c:pt idx="0">
                  <c:v>13883429</c:v>
                </c:pt>
                <c:pt idx="1">
                  <c:v>12959324</c:v>
                </c:pt>
                <c:pt idx="2">
                  <c:v>12410929</c:v>
                </c:pt>
                <c:pt idx="3">
                  <c:v>10903824</c:v>
                </c:pt>
              </c:numCache>
            </c:numRef>
          </c:val>
          <c:extLst>
            <c:ext xmlns:c16="http://schemas.microsoft.com/office/drawing/2014/chart" uri="{C3380CC4-5D6E-409C-BE32-E72D297353CC}">
              <c16:uniqueId val="{00000000-69C3-204E-B138-C109D262CEC6}"/>
            </c:ext>
          </c:extLst>
        </c:ser>
        <c:dLbls>
          <c:dLblPos val="inEnd"/>
          <c:showLegendKey val="0"/>
          <c:showVal val="1"/>
          <c:showCatName val="0"/>
          <c:showSerName val="0"/>
          <c:showPercent val="0"/>
          <c:showBubbleSize val="0"/>
        </c:dLbls>
        <c:gapWidth val="100"/>
        <c:overlap val="-24"/>
        <c:axId val="543958015"/>
        <c:axId val="543954687"/>
      </c:barChart>
      <c:catAx>
        <c:axId val="543958015"/>
        <c:scaling>
          <c:orientation val="minMax"/>
        </c:scaling>
        <c:delete val="1"/>
        <c:axPos val="b"/>
        <c:numFmt formatCode="General" sourceLinked="1"/>
        <c:majorTickMark val="none"/>
        <c:minorTickMark val="none"/>
        <c:tickLblPos val="nextTo"/>
        <c:crossAx val="543954687"/>
        <c:crosses val="autoZero"/>
        <c:auto val="1"/>
        <c:lblAlgn val="ctr"/>
        <c:lblOffset val="100"/>
        <c:noMultiLvlLbl val="0"/>
      </c:catAx>
      <c:valAx>
        <c:axId val="54395468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54395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USTF'!$A$8</c:f>
              <c:strCache>
                <c:ptCount val="1"/>
                <c:pt idx="0">
                  <c:v> Expenditures </c:v>
                </c:pt>
              </c:strCache>
            </c:strRef>
          </c:tx>
          <c:spPr>
            <a:solidFill>
              <a:srgbClr val="C11339"/>
            </a:solidFill>
            <a:ln w="9525" cap="flat" cmpd="sng" algn="ctr">
              <a:noFill/>
              <a:round/>
            </a:ln>
            <a:effectLst/>
          </c:spPr>
          <c:invertIfNegative val="0"/>
          <c:dLbls>
            <c:dLbl>
              <c:idx val="0"/>
              <c:layout>
                <c:manualLayout>
                  <c:x val="0"/>
                  <c:y val="0.1539285792640773"/>
                </c:manualLayout>
              </c:layout>
              <c:tx>
                <c:rich>
                  <a:bodyPr/>
                  <a:lstStyle/>
                  <a:p>
                    <a:r>
                      <a:rPr lang="en-US" sz="1600" b="1" dirty="0"/>
                      <a:t>FY20 Actuals</a:t>
                    </a:r>
                  </a:p>
                  <a:p>
                    <a:fld id="{E228ACDD-3E41-004E-A691-D960B46C3DB9}" type="VALUE">
                      <a:rPr lang="en-US" sz="1600"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3-2348-A02D-C99DC733D33C}"/>
                </c:ext>
              </c:extLst>
            </c:dLbl>
            <c:dLbl>
              <c:idx val="1"/>
              <c:layout>
                <c:manualLayout>
                  <c:x val="4.2508264314365961E-17"/>
                  <c:y val="0.15096442406931362"/>
                </c:manualLayout>
              </c:layout>
              <c:tx>
                <c:rich>
                  <a:bodyPr/>
                  <a:lstStyle/>
                  <a:p>
                    <a:r>
                      <a:rPr lang="en-US" b="1" dirty="0"/>
                      <a:t>FY21 Actuals</a:t>
                    </a:r>
                  </a:p>
                  <a:p>
                    <a:fld id="{9DAA063E-6390-7749-8971-E6B64814CD55}"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3-2348-A02D-C99DC733D33C}"/>
                </c:ext>
              </c:extLst>
            </c:dLbl>
            <c:dLbl>
              <c:idx val="2"/>
              <c:layout>
                <c:manualLayout>
                  <c:x val="0"/>
                  <c:y val="0.15989843450594068"/>
                </c:manualLayout>
              </c:layout>
              <c:tx>
                <c:rich>
                  <a:bodyPr/>
                  <a:lstStyle/>
                  <a:p>
                    <a:r>
                      <a:rPr lang="en-US" b="1"/>
                      <a:t>FY22</a:t>
                    </a:r>
                    <a:r>
                      <a:rPr lang="en-US" b="1" baseline="0"/>
                      <a:t> Actuals</a:t>
                    </a:r>
                  </a:p>
                  <a:p>
                    <a:fld id="{CE4902DC-BB26-BD4E-B696-BF17EE5A9672}"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3-2348-A02D-C99DC733D33C}"/>
                </c:ext>
              </c:extLst>
            </c:dLbl>
            <c:dLbl>
              <c:idx val="3"/>
              <c:layout>
                <c:manualLayout>
                  <c:x val="0"/>
                  <c:y val="0.15428427788744892"/>
                </c:manualLayout>
              </c:layout>
              <c:tx>
                <c:rich>
                  <a:bodyPr/>
                  <a:lstStyle/>
                  <a:p>
                    <a:r>
                      <a:rPr lang="en-US" b="1" dirty="0"/>
                      <a:t>FY23 Actuals</a:t>
                    </a:r>
                  </a:p>
                  <a:p>
                    <a:fld id="{FAC33FFB-B5D6-7942-A8C1-F6AB5CA161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3-2348-A02D-C99DC733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USTF'!$B$8:$E$8</c:f>
              <c:numCache>
                <c:formatCode>_("$"* #,##0_);_("$"* \(#,##0\);_("$"* "-"??_);_(@_)</c:formatCode>
                <c:ptCount val="4"/>
                <c:pt idx="0">
                  <c:v>3642932</c:v>
                </c:pt>
                <c:pt idx="1">
                  <c:v>3633265</c:v>
                </c:pt>
                <c:pt idx="2">
                  <c:v>4337764</c:v>
                </c:pt>
                <c:pt idx="3">
                  <c:v>988456.71</c:v>
                </c:pt>
              </c:numCache>
            </c:numRef>
          </c:val>
          <c:extLst>
            <c:ext xmlns:c16="http://schemas.microsoft.com/office/drawing/2014/chart" uri="{C3380CC4-5D6E-409C-BE32-E72D297353CC}">
              <c16:uniqueId val="{00000000-2D03-2348-A02D-C99DC733D33C}"/>
            </c:ext>
          </c:extLst>
        </c:ser>
        <c:dLbls>
          <c:dLblPos val="inEnd"/>
          <c:showLegendKey val="0"/>
          <c:showVal val="1"/>
          <c:showCatName val="0"/>
          <c:showSerName val="0"/>
          <c:showPercent val="0"/>
          <c:showBubbleSize val="0"/>
        </c:dLbls>
        <c:gapWidth val="100"/>
        <c:overlap val="-24"/>
        <c:axId val="358366575"/>
        <c:axId val="358364911"/>
      </c:barChart>
      <c:catAx>
        <c:axId val="358366575"/>
        <c:scaling>
          <c:orientation val="minMax"/>
        </c:scaling>
        <c:delete val="1"/>
        <c:axPos val="b"/>
        <c:numFmt formatCode="General" sourceLinked="1"/>
        <c:majorTickMark val="none"/>
        <c:minorTickMark val="none"/>
        <c:tickLblPos val="nextTo"/>
        <c:crossAx val="358364911"/>
        <c:crosses val="autoZero"/>
        <c:auto val="1"/>
        <c:lblAlgn val="ctr"/>
        <c:lblOffset val="100"/>
        <c:noMultiLvlLbl val="0"/>
      </c:catAx>
      <c:valAx>
        <c:axId val="35836491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58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USTF'!$A$7</c:f>
              <c:strCache>
                <c:ptCount val="1"/>
                <c:pt idx="0">
                  <c:v> Revenue </c:v>
                </c:pt>
              </c:strCache>
            </c:strRef>
          </c:tx>
          <c:spPr>
            <a:solidFill>
              <a:srgbClr val="C11339"/>
            </a:solidFill>
            <a:ln w="9525" cap="flat" cmpd="sng" algn="ctr">
              <a:noFill/>
              <a:round/>
            </a:ln>
            <a:effectLst/>
          </c:spPr>
          <c:invertIfNegative val="0"/>
          <c:dLbls>
            <c:dLbl>
              <c:idx val="0"/>
              <c:tx>
                <c:rich>
                  <a:bodyPr/>
                  <a:lstStyle/>
                  <a:p>
                    <a:r>
                      <a:rPr lang="en-US" b="1"/>
                      <a:t>FY20 Actuals</a:t>
                    </a:r>
                  </a:p>
                  <a:p>
                    <a:fld id="{CE48A982-E702-AB46-AD44-4A381FEE1D1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FE-9E4B-B73F-EE24DE97BE0C}"/>
                </c:ext>
              </c:extLst>
            </c:dLbl>
            <c:dLbl>
              <c:idx val="1"/>
              <c:tx>
                <c:rich>
                  <a:bodyPr/>
                  <a:lstStyle/>
                  <a:p>
                    <a:r>
                      <a:rPr lang="en-US" b="1" dirty="0"/>
                      <a:t>FY21 Actuals</a:t>
                    </a:r>
                  </a:p>
                  <a:p>
                    <a:fld id="{27CAF9F1-BD0C-5A48-A47A-488992C20E2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FE-9E4B-B73F-EE24DE97BE0C}"/>
                </c:ext>
              </c:extLst>
            </c:dLbl>
            <c:dLbl>
              <c:idx val="2"/>
              <c:tx>
                <c:rich>
                  <a:bodyPr/>
                  <a:lstStyle/>
                  <a:p>
                    <a:r>
                      <a:rPr lang="en-US" b="1"/>
                      <a:t>FY22 Actuals</a:t>
                    </a:r>
                  </a:p>
                  <a:p>
                    <a:fld id="{A3F0125B-3498-D640-A0A6-23214CCC5C2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FE-9E4B-B73F-EE24DE97BE0C}"/>
                </c:ext>
              </c:extLst>
            </c:dLbl>
            <c:dLbl>
              <c:idx val="3"/>
              <c:tx>
                <c:rich>
                  <a:bodyPr/>
                  <a:lstStyle/>
                  <a:p>
                    <a:r>
                      <a:rPr lang="en-US" b="1"/>
                      <a:t>FY23 Actuals</a:t>
                    </a:r>
                  </a:p>
                  <a:p>
                    <a:fld id="{D725D762-4098-AE45-851D-AADD10405DA8}"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FE-9E4B-B73F-EE24DE97BE0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USTF'!$B$7:$E$7</c:f>
              <c:numCache>
                <c:formatCode>_("$"* #,##0_);_("$"* \(#,##0\);_("$"* "-"??_);_(@_)</c:formatCode>
                <c:ptCount val="4"/>
                <c:pt idx="0">
                  <c:v>2718880</c:v>
                </c:pt>
                <c:pt idx="1">
                  <c:v>3084869.8</c:v>
                </c:pt>
                <c:pt idx="2">
                  <c:v>2830659</c:v>
                </c:pt>
                <c:pt idx="3">
                  <c:v>931021.7</c:v>
                </c:pt>
              </c:numCache>
            </c:numRef>
          </c:val>
          <c:extLst>
            <c:ext xmlns:c16="http://schemas.microsoft.com/office/drawing/2014/chart" uri="{C3380CC4-5D6E-409C-BE32-E72D297353CC}">
              <c16:uniqueId val="{00000000-E1FE-9E4B-B73F-EE24DE97BE0C}"/>
            </c:ext>
          </c:extLst>
        </c:ser>
        <c:dLbls>
          <c:dLblPos val="inEnd"/>
          <c:showLegendKey val="0"/>
          <c:showVal val="1"/>
          <c:showCatName val="0"/>
          <c:showSerName val="0"/>
          <c:showPercent val="0"/>
          <c:showBubbleSize val="0"/>
        </c:dLbls>
        <c:gapWidth val="100"/>
        <c:overlap val="-24"/>
        <c:axId val="758919503"/>
        <c:axId val="758921999"/>
      </c:barChart>
      <c:catAx>
        <c:axId val="758919503"/>
        <c:scaling>
          <c:orientation val="minMax"/>
        </c:scaling>
        <c:delete val="1"/>
        <c:axPos val="b"/>
        <c:numFmt formatCode="General" sourceLinked="1"/>
        <c:majorTickMark val="none"/>
        <c:minorTickMark val="none"/>
        <c:tickLblPos val="nextTo"/>
        <c:crossAx val="758921999"/>
        <c:crosses val="autoZero"/>
        <c:auto val="1"/>
        <c:lblAlgn val="ctr"/>
        <c:lblOffset val="100"/>
        <c:noMultiLvlLbl val="0"/>
      </c:catAx>
      <c:valAx>
        <c:axId val="758921999"/>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5891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USTF'!$A$9</c:f>
              <c:strCache>
                <c:ptCount val="1"/>
                <c:pt idx="0">
                  <c:v> Ending Balance </c:v>
                </c:pt>
              </c:strCache>
            </c:strRef>
          </c:tx>
          <c:spPr>
            <a:solidFill>
              <a:srgbClr val="C11339"/>
            </a:solidFill>
            <a:ln w="9525" cap="flat" cmpd="sng" algn="ctr">
              <a:noFill/>
              <a:round/>
            </a:ln>
            <a:effectLst/>
          </c:spPr>
          <c:invertIfNegative val="0"/>
          <c:dLbls>
            <c:dLbl>
              <c:idx val="0"/>
              <c:tx>
                <c:rich>
                  <a:bodyPr/>
                  <a:lstStyle/>
                  <a:p>
                    <a:r>
                      <a:rPr lang="en-US" b="1"/>
                      <a:t>FY20 Actuals</a:t>
                    </a:r>
                  </a:p>
                  <a:p>
                    <a:fld id="{AAAAA5E6-293A-FD4B-BF28-E1A83246647B}"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ED-8842-87A8-EB5636A3FDC5}"/>
                </c:ext>
              </c:extLst>
            </c:dLbl>
            <c:dLbl>
              <c:idx val="1"/>
              <c:tx>
                <c:rich>
                  <a:bodyPr/>
                  <a:lstStyle/>
                  <a:p>
                    <a:r>
                      <a:rPr lang="en-US" b="1"/>
                      <a:t>FY21 Actuals</a:t>
                    </a:r>
                  </a:p>
                  <a:p>
                    <a:fld id="{BE9200FC-CDBE-4C4D-824B-085B6B88C9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ED-8842-87A8-EB5636A3FDC5}"/>
                </c:ext>
              </c:extLst>
            </c:dLbl>
            <c:dLbl>
              <c:idx val="2"/>
              <c:tx>
                <c:rich>
                  <a:bodyPr/>
                  <a:lstStyle/>
                  <a:p>
                    <a:r>
                      <a:rPr lang="en-US" b="1"/>
                      <a:t>FY22</a:t>
                    </a:r>
                    <a:r>
                      <a:rPr lang="en-US" b="1" baseline="0"/>
                      <a:t> Actuals</a:t>
                    </a:r>
                  </a:p>
                  <a:p>
                    <a:fld id="{610255AA-EA98-7A44-B258-CB1931E50C1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ED-8842-87A8-EB5636A3FDC5}"/>
                </c:ext>
              </c:extLst>
            </c:dLbl>
            <c:dLbl>
              <c:idx val="3"/>
              <c:tx>
                <c:rich>
                  <a:bodyPr/>
                  <a:lstStyle/>
                  <a:p>
                    <a:r>
                      <a:rPr lang="en-US" b="1"/>
                      <a:t>FY23 Actuals</a:t>
                    </a:r>
                  </a:p>
                  <a:p>
                    <a:fld id="{2EB28587-36EA-8143-84B5-68E05230D486}"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ED-8842-87A8-EB5636A3FD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USTF'!$B$9:$E$9</c:f>
              <c:numCache>
                <c:formatCode>_("$"* #,##0_);_("$"* \(#,##0\);_("$"* "-"??_);_(@_)</c:formatCode>
                <c:ptCount val="4"/>
                <c:pt idx="0">
                  <c:v>12959324</c:v>
                </c:pt>
                <c:pt idx="1">
                  <c:v>12410929</c:v>
                </c:pt>
                <c:pt idx="2">
                  <c:v>10903824</c:v>
                </c:pt>
                <c:pt idx="3">
                  <c:v>10846388.989999998</c:v>
                </c:pt>
              </c:numCache>
            </c:numRef>
          </c:val>
          <c:extLst>
            <c:ext xmlns:c16="http://schemas.microsoft.com/office/drawing/2014/chart" uri="{C3380CC4-5D6E-409C-BE32-E72D297353CC}">
              <c16:uniqueId val="{00000000-98ED-8842-87A8-EB5636A3FDC5}"/>
            </c:ext>
          </c:extLst>
        </c:ser>
        <c:dLbls>
          <c:dLblPos val="inEnd"/>
          <c:showLegendKey val="0"/>
          <c:showVal val="1"/>
          <c:showCatName val="0"/>
          <c:showSerName val="0"/>
          <c:showPercent val="0"/>
          <c:showBubbleSize val="0"/>
        </c:dLbls>
        <c:gapWidth val="100"/>
        <c:overlap val="-24"/>
        <c:axId val="2077328223"/>
        <c:axId val="2077329471"/>
      </c:barChart>
      <c:catAx>
        <c:axId val="2077328223"/>
        <c:scaling>
          <c:orientation val="minMax"/>
        </c:scaling>
        <c:delete val="1"/>
        <c:axPos val="b"/>
        <c:numFmt formatCode="General" sourceLinked="1"/>
        <c:majorTickMark val="none"/>
        <c:minorTickMark val="none"/>
        <c:tickLblPos val="nextTo"/>
        <c:crossAx val="2077329471"/>
        <c:crosses val="autoZero"/>
        <c:auto val="1"/>
        <c:lblAlgn val="ctr"/>
        <c:lblOffset val="100"/>
        <c:noMultiLvlLbl val="0"/>
      </c:catAx>
      <c:valAx>
        <c:axId val="207732947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207732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modernComment_182_45DF66BA.xml><?xml version="1.0" encoding="utf-8"?>
<p188:cmLst xmlns:a="http://schemas.openxmlformats.org/drawingml/2006/main" xmlns:r="http://schemas.openxmlformats.org/officeDocument/2006/relationships" xmlns:p188="http://schemas.microsoft.com/office/powerpoint/2018/8/main">
  <p188:cm id="{9336EC3F-564C-4325-9E72-E5A2DF18E8A3}" authorId="{86C40DC6-95E1-4B56-682D-38EC067F9DFE}" created="2023-01-23T20:07:46.906">
    <ac:txMkLst xmlns:ac="http://schemas.microsoft.com/office/drawing/2013/main/command">
      <pc:docMk xmlns:pc="http://schemas.microsoft.com/office/powerpoint/2013/main/command"/>
      <pc:sldMk xmlns:pc="http://schemas.microsoft.com/office/powerpoint/2013/main/command" cId="1172268730" sldId="386"/>
      <ac:spMk id="6" creationId="{3A5F94F9-46D7-DF4F-ABCF-73492578A5B0}"/>
      <ac:txMk cp="87" len="24">
        <ac:context len="140" hash="1231185955"/>
      </ac:txMk>
    </ac:txMkLst>
    <p188:pos x="5217564" y="2866687"/>
    <p188:txBody>
      <a:bodyPr/>
      <a:lstStyle/>
      <a:p>
        <a:r>
          <a:rPr lang="en-US"/>
          <a:t>Donna.broadway-callaman1@maryland.gov</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1/25/23</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184717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14</a:t>
            </a:fld>
            <a:endParaRPr lang="en-US" dirty="0"/>
          </a:p>
        </p:txBody>
      </p:sp>
    </p:spTree>
    <p:extLst>
      <p:ext uri="{BB962C8B-B14F-4D97-AF65-F5344CB8AC3E}">
        <p14:creationId xmlns:p14="http://schemas.microsoft.com/office/powerpoint/2010/main" val="273432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15</a:t>
            </a:fld>
            <a:endParaRPr lang="en-US" dirty="0"/>
          </a:p>
        </p:txBody>
      </p:sp>
    </p:spTree>
    <p:extLst>
      <p:ext uri="{BB962C8B-B14F-4D97-AF65-F5344CB8AC3E}">
        <p14:creationId xmlns:p14="http://schemas.microsoft.com/office/powerpoint/2010/main" val="255081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17</a:t>
            </a:fld>
            <a:endParaRPr lang="en-US" dirty="0"/>
          </a:p>
        </p:txBody>
      </p:sp>
    </p:spTree>
    <p:extLst>
      <p:ext uri="{BB962C8B-B14F-4D97-AF65-F5344CB8AC3E}">
        <p14:creationId xmlns:p14="http://schemas.microsoft.com/office/powerpoint/2010/main" val="323664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4</a:t>
            </a:fld>
            <a:endParaRPr lang="en-US" dirty="0"/>
          </a:p>
        </p:txBody>
      </p:sp>
    </p:spTree>
    <p:extLst>
      <p:ext uri="{BB962C8B-B14F-4D97-AF65-F5344CB8AC3E}">
        <p14:creationId xmlns:p14="http://schemas.microsoft.com/office/powerpoint/2010/main" val="391683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272136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363904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10</a:t>
            </a:fld>
            <a:endParaRPr lang="en-US" dirty="0"/>
          </a:p>
        </p:txBody>
      </p:sp>
    </p:spTree>
    <p:extLst>
      <p:ext uri="{BB962C8B-B14F-4D97-AF65-F5344CB8AC3E}">
        <p14:creationId xmlns:p14="http://schemas.microsoft.com/office/powerpoint/2010/main" val="36674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7515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907D2681-E58C-E64F-A269-631D26AF4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2" name="Rectangle 1">
            <a:extLst>
              <a:ext uri="{FF2B5EF4-FFF2-40B4-BE49-F238E27FC236}">
                <a16:creationId xmlns:a16="http://schemas.microsoft.com/office/drawing/2014/main" id="{CECECC31-AC7F-0314-F526-5CD50D6E6AD3}"/>
              </a:ext>
            </a:extLst>
          </p:cNvPr>
          <p:cNvSpPr/>
          <p:nvPr userDrawn="1"/>
        </p:nvSpPr>
        <p:spPr>
          <a:xfrm>
            <a:off x="1" y="1154242"/>
            <a:ext cx="12351894" cy="5703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0EB886-A170-9B41-BCB8-A0C10945B804}"/>
              </a:ext>
            </a:extLst>
          </p:cNvPr>
          <p:cNvSpPr/>
          <p:nvPr userDrawn="1"/>
        </p:nvSpPr>
        <p:spPr>
          <a:xfrm>
            <a:off x="101568" y="6436060"/>
            <a:ext cx="1845219" cy="338554"/>
          </a:xfrm>
          <a:prstGeom prst="rect">
            <a:avLst/>
          </a:prstGeom>
        </p:spPr>
        <p:txBody>
          <a:bodyPr wrap="square">
            <a:spAutoFit/>
          </a:bodyPr>
          <a:lstStyle/>
          <a:p>
            <a:pPr algn="l">
              <a:spcBef>
                <a:spcPts val="1200"/>
              </a:spcBef>
            </a:pPr>
            <a:r>
              <a:rPr lang="en-US" sz="1600" b="0" dirty="0">
                <a:solidFill>
                  <a:schemeClr val="bg1">
                    <a:lumMod val="50000"/>
                  </a:schemeClr>
                </a:solidFill>
                <a:latin typeface="+mj-lt"/>
                <a:ea typeface="Calibri" panose="020F0502020204030204" pitchFamily="34" charset="0"/>
                <a:cs typeface="Times New Roman" panose="02020603050405020304" pitchFamily="18" charset="0"/>
              </a:rPr>
              <a:t>January 26, 2023</a:t>
            </a:r>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ED890AB7-3156-1D4D-BA39-37AA1BEDA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0" y="0"/>
            <a:ext cx="12351896" cy="6858000"/>
          </a:xfrm>
          <a:prstGeom prst="rect">
            <a:avLst/>
          </a:prstGeom>
        </p:spPr>
      </p:pic>
      <p:sp>
        <p:nvSpPr>
          <p:cNvPr id="8" name="Rectangle 7">
            <a:extLst>
              <a:ext uri="{FF2B5EF4-FFF2-40B4-BE49-F238E27FC236}">
                <a16:creationId xmlns:a16="http://schemas.microsoft.com/office/drawing/2014/main" id="{8B9ACFA4-1017-774A-9F10-35EA5C596194}"/>
              </a:ext>
            </a:extLst>
          </p:cNvPr>
          <p:cNvSpPr/>
          <p:nvPr userDrawn="1"/>
        </p:nvSpPr>
        <p:spPr>
          <a:xfrm>
            <a:off x="1" y="0"/>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8E3E4-D0FA-7245-BAE6-6B1DC20D67EA}"/>
              </a:ext>
            </a:extLst>
          </p:cNvPr>
          <p:cNvSpPr/>
          <p:nvPr userDrawn="1"/>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24C0C2-3791-A5CA-C933-7B124D716282}"/>
              </a:ext>
            </a:extLst>
          </p:cNvPr>
          <p:cNvSpPr/>
          <p:nvPr userDrawn="1"/>
        </p:nvSpPr>
        <p:spPr>
          <a:xfrm>
            <a:off x="1" y="0"/>
            <a:ext cx="12351894" cy="2851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 up of a logo&#10;&#10;Description automatically generated with low confidence">
            <a:extLst>
              <a:ext uri="{FF2B5EF4-FFF2-40B4-BE49-F238E27FC236}">
                <a16:creationId xmlns:a16="http://schemas.microsoft.com/office/drawing/2014/main" id="{9EEE7A8D-9ECF-6444-A51B-FA4732DD80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9" name="Triangle 8">
            <a:extLst>
              <a:ext uri="{FF2B5EF4-FFF2-40B4-BE49-F238E27FC236}">
                <a16:creationId xmlns:a16="http://schemas.microsoft.com/office/drawing/2014/main" id="{82075CDF-BE33-4C44-BC12-2E9509AB543F}"/>
              </a:ext>
            </a:extLst>
          </p:cNvPr>
          <p:cNvSpPr/>
          <p:nvPr userDrawn="1"/>
        </p:nvSpPr>
        <p:spPr>
          <a:xfrm rot="16200000">
            <a:off x="1219201" y="3012964"/>
            <a:ext cx="965200" cy="83206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DA3F9A7-CB81-5C44-AD6F-E253B24369BA}"/>
              </a:ext>
            </a:extLst>
          </p:cNvPr>
          <p:cNvSpPr/>
          <p:nvPr userDrawn="1"/>
        </p:nvSpPr>
        <p:spPr>
          <a:xfrm>
            <a:off x="1869418" y="0"/>
            <a:ext cx="10482477" cy="6858000"/>
          </a:xfrm>
          <a:custGeom>
            <a:avLst/>
            <a:gdLst>
              <a:gd name="connsiteX0" fmla="*/ 1067961 w 10482477"/>
              <a:gd name="connsiteY0" fmla="*/ 0 h 6858000"/>
              <a:gd name="connsiteX1" fmla="*/ 10482477 w 10482477"/>
              <a:gd name="connsiteY1" fmla="*/ 0 h 6858000"/>
              <a:gd name="connsiteX2" fmla="*/ 10482477 w 10482477"/>
              <a:gd name="connsiteY2" fmla="*/ 6858000 h 6858000"/>
              <a:gd name="connsiteX3" fmla="*/ 1067964 w 10482477"/>
              <a:gd name="connsiteY3" fmla="*/ 6858000 h 6858000"/>
              <a:gd name="connsiteX4" fmla="*/ 1031942 w 10482477"/>
              <a:gd name="connsiteY4" fmla="*/ 6807345 h 6858000"/>
              <a:gd name="connsiteX5" fmla="*/ 0 w 10482477"/>
              <a:gd name="connsiteY5" fmla="*/ 3428998 h 6858000"/>
              <a:gd name="connsiteX6" fmla="*/ 1031942 w 10482477"/>
              <a:gd name="connsiteY6" fmla="*/ 506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2477" h="6858000">
                <a:moveTo>
                  <a:pt x="1067961" y="0"/>
                </a:moveTo>
                <a:lnTo>
                  <a:pt x="10482477" y="0"/>
                </a:lnTo>
                <a:lnTo>
                  <a:pt x="10482477" y="6858000"/>
                </a:lnTo>
                <a:lnTo>
                  <a:pt x="1067964" y="6858000"/>
                </a:lnTo>
                <a:lnTo>
                  <a:pt x="1031942" y="6807345"/>
                </a:lnTo>
                <a:cubicBezTo>
                  <a:pt x="380428" y="5842976"/>
                  <a:pt x="0" y="4680414"/>
                  <a:pt x="0" y="3428998"/>
                </a:cubicBezTo>
                <a:cubicBezTo>
                  <a:pt x="0" y="2177582"/>
                  <a:pt x="380428" y="1015020"/>
                  <a:pt x="1031942" y="506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2FE7CD02-03C7-6E44-A3FD-7D3C4FCD7C93}"/>
              </a:ext>
            </a:extLst>
          </p:cNvPr>
          <p:cNvSpPr/>
          <p:nvPr userDrawn="1"/>
        </p:nvSpPr>
        <p:spPr>
          <a:xfrm>
            <a:off x="10346781" y="6455725"/>
            <a:ext cx="1845219" cy="338554"/>
          </a:xfrm>
          <a:prstGeom prst="rect">
            <a:avLst/>
          </a:prstGeom>
        </p:spPr>
        <p:txBody>
          <a:bodyPr wrap="square">
            <a:spAutoFit/>
          </a:bodyPr>
          <a:lstStyle/>
          <a:p>
            <a:pPr algn="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April 15</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 - up of a logo&#10;&#10;Description automatically generated with low confidence">
            <a:extLst>
              <a:ext uri="{FF2B5EF4-FFF2-40B4-BE49-F238E27FC236}">
                <a16:creationId xmlns:a16="http://schemas.microsoft.com/office/drawing/2014/main" id="{18134839-C909-327F-6E58-472879207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Tree>
    <p:extLst>
      <p:ext uri="{BB962C8B-B14F-4D97-AF65-F5344CB8AC3E}">
        <p14:creationId xmlns:p14="http://schemas.microsoft.com/office/powerpoint/2010/main" val="3333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82_45DF66BA.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hyperlink" Target="mailto:tam.outreach@Maryland.gov"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67BB-4E3D-99B8-E75B-7E0242434985}"/>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FA130-4C7F-6015-2247-33E1D634695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AC8994-E477-E752-92D3-DD69914F5214}"/>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8526BC49-4FD0-4DF4-0A80-199380BE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1410"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0A0FEB6-FB65-59D6-5C0B-D220BF36A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9FB81951-C055-3FE2-CBC6-00E91CD12C7A}"/>
              </a:ext>
            </a:extLst>
          </p:cNvPr>
          <p:cNvSpPr/>
          <p:nvPr/>
        </p:nvSpPr>
        <p:spPr>
          <a:xfrm>
            <a:off x="1035468" y="687523"/>
            <a:ext cx="325762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Ending Balance</a:t>
            </a:r>
          </a:p>
        </p:txBody>
      </p:sp>
      <p:graphicFrame>
        <p:nvGraphicFramePr>
          <p:cNvPr id="8" name="Chart 7">
            <a:extLst>
              <a:ext uri="{FF2B5EF4-FFF2-40B4-BE49-F238E27FC236}">
                <a16:creationId xmlns:a16="http://schemas.microsoft.com/office/drawing/2014/main" id="{7E592CA9-7AD4-4577-696B-E67A9D4FBD5A}"/>
              </a:ext>
            </a:extLst>
          </p:cNvPr>
          <p:cNvGraphicFramePr>
            <a:graphicFrameLocks/>
          </p:cNvGraphicFramePr>
          <p:nvPr>
            <p:extLst>
              <p:ext uri="{D42A27DB-BD31-4B8C-83A1-F6EECF244321}">
                <p14:modId xmlns:p14="http://schemas.microsoft.com/office/powerpoint/2010/main" val="2049922603"/>
              </p:ext>
            </p:extLst>
          </p:nvPr>
        </p:nvGraphicFramePr>
        <p:xfrm>
          <a:off x="889733" y="2057399"/>
          <a:ext cx="10983180" cy="415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24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Manager’s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Travis.Dougherty@Maryland.gov</a:t>
            </a:r>
            <a:r>
              <a:rPr lang="en-US" sz="2400" dirty="0">
                <a:latin typeface="Arial" panose="020B0604020202020204" pitchFamily="34" charset="0"/>
                <a:cs typeface="Arial" panose="020B0604020202020204" pitchFamily="34" charset="0"/>
              </a:rPr>
              <a:t>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81073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3385151" cy="11079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NASRA</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pic>
        <p:nvPicPr>
          <p:cNvPr id="9" name="Picture 8" descr="A picture containing text, indoor, computer, floor&#10;&#10;Description automatically generated">
            <a:extLst>
              <a:ext uri="{FF2B5EF4-FFF2-40B4-BE49-F238E27FC236}">
                <a16:creationId xmlns:a16="http://schemas.microsoft.com/office/drawing/2014/main" id="{56DE65C1-3DA7-2ADE-E4AF-F5E7A613CDE0}"/>
              </a:ext>
            </a:extLst>
          </p:cNvPr>
          <p:cNvPicPr>
            <a:picLocks noChangeAspect="1"/>
          </p:cNvPicPr>
          <p:nvPr/>
        </p:nvPicPr>
        <p:blipFill>
          <a:blip r:embed="rId5"/>
          <a:stretch>
            <a:fillRect/>
          </a:stretch>
        </p:blipFill>
        <p:spPr>
          <a:xfrm rot="5400000">
            <a:off x="5825419" y="1296458"/>
            <a:ext cx="5686777" cy="4265083"/>
          </a:xfrm>
          <a:prstGeom prst="rect">
            <a:avLst/>
          </a:prstGeom>
        </p:spPr>
      </p:pic>
      <p:pic>
        <p:nvPicPr>
          <p:cNvPr id="2050" name="Picture 2" descr="NASRA Logo">
            <a:extLst>
              <a:ext uri="{FF2B5EF4-FFF2-40B4-BE49-F238E27FC236}">
                <a16:creationId xmlns:a16="http://schemas.microsoft.com/office/drawing/2014/main" id="{E7EAAE9E-597A-9244-FFDB-9F80BF4DE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264" y="4581595"/>
            <a:ext cx="3948175" cy="125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57463"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The Fall of Analog Relay Services</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426557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70526"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Universal Telecommunications Access Platform</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367730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5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Manager’s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8019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896EED-FCF9-672B-9B57-2FB219DE25B9}"/>
              </a:ext>
            </a:extLst>
          </p:cNvPr>
          <p:cNvSpPr/>
          <p:nvPr/>
        </p:nvSpPr>
        <p:spPr>
          <a:xfrm>
            <a:off x="7590793" y="2072336"/>
            <a:ext cx="4397365" cy="4114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13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1944017"/>
            <a:ext cx="6321006" cy="181588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 to December 2022</a:t>
            </a:r>
            <a:r>
              <a:rPr lang="en-US" sz="2800" dirty="0">
                <a:solidFill>
                  <a:srgbClr val="000000"/>
                </a:solidFill>
                <a:latin typeface="+mj-lt"/>
                <a:ea typeface="Times New Roman" panose="02020603050405020304" pitchFamily="18" charset="0"/>
                <a:cs typeface="Times New Roman" panose="02020603050405020304" pitchFamily="18" charset="0"/>
              </a:rPr>
              <a:t>, MAT has received </a:t>
            </a:r>
            <a:r>
              <a:rPr lang="en-US" sz="28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122</a:t>
            </a:r>
            <a:r>
              <a:rPr lang="en-US" sz="2800" b="1" dirty="0">
                <a:solidFill>
                  <a:srgbClr val="C11339"/>
                </a:solidFill>
                <a:ea typeface="Times New Roman" panose="02020603050405020304" pitchFamily="18" charset="0"/>
                <a:cs typeface="Times New Roman" panose="02020603050405020304" pitchFamily="18" charset="0"/>
              </a:rPr>
              <a:t> new applications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800" b="1" dirty="0">
                <a:solidFill>
                  <a:srgbClr val="C11339"/>
                </a:solidFill>
                <a:ea typeface="Times New Roman" panose="02020603050405020304" pitchFamily="18" charset="0"/>
                <a:cs typeface="Times New Roman" panose="02020603050405020304" pitchFamily="18" charset="0"/>
              </a:rPr>
              <a:t>133 pieces of telecommunications equipment</a:t>
            </a:r>
            <a:r>
              <a:rPr lang="en-US" sz="2800" b="1" dirty="0">
                <a:latin typeface="+mj-lt"/>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85B8C6-18AB-96A7-6EC3-C609E50956CF}"/>
              </a:ext>
            </a:extLst>
          </p:cNvPr>
          <p:cNvSpPr/>
          <p:nvPr/>
        </p:nvSpPr>
        <p:spPr>
          <a:xfrm>
            <a:off x="7896240" y="1955738"/>
            <a:ext cx="4629018" cy="1323439"/>
          </a:xfrm>
          <a:prstGeom prst="rect">
            <a:avLst/>
          </a:prstGeom>
        </p:spPr>
        <p:txBody>
          <a:bodyPr wrap="square">
            <a:spAutoFit/>
          </a:bodyPr>
          <a:lstStyle/>
          <a:p>
            <a:pPr>
              <a:spcBef>
                <a:spcPts val="1800"/>
              </a:spcBef>
            </a:pPr>
            <a:r>
              <a:rPr lang="en-US" sz="2000" dirty="0">
                <a:latin typeface="+mj-lt"/>
                <a:ea typeface="Times New Roman" panose="02020603050405020304" pitchFamily="18" charset="0"/>
                <a:cs typeface="Times New Roman" panose="02020603050405020304" pitchFamily="18" charset="0"/>
              </a:rPr>
              <a:t>In the </a:t>
            </a:r>
            <a:r>
              <a:rPr lang="en-US" sz="2000" b="1" dirty="0">
                <a:latin typeface="+mj-lt"/>
                <a:ea typeface="Times New Roman" panose="02020603050405020304" pitchFamily="18" charset="0"/>
                <a:cs typeface="Times New Roman" panose="02020603050405020304" pitchFamily="18" charset="0"/>
              </a:rPr>
              <a:t>previous quarterly report, </a:t>
            </a:r>
            <a:r>
              <a:rPr lang="en-US" sz="2000" dirty="0">
                <a:latin typeface="+mj-lt"/>
                <a:ea typeface="Times New Roman" panose="02020603050405020304" pitchFamily="18" charset="0"/>
                <a:cs typeface="Times New Roman" panose="02020603050405020304" pitchFamily="18" charset="0"/>
              </a:rPr>
              <a:t>we received 69 new applications and distributed a total of 11 pieces of telecommunications equipment.</a:t>
            </a:r>
          </a:p>
        </p:txBody>
      </p:sp>
      <p:sp>
        <p:nvSpPr>
          <p:cNvPr id="15" name="Rectangle 14">
            <a:extLst>
              <a:ext uri="{FF2B5EF4-FFF2-40B4-BE49-F238E27FC236}">
                <a16:creationId xmlns:a16="http://schemas.microsoft.com/office/drawing/2014/main" id="{AFC27317-A446-508C-7B19-AA04ACD490D2}"/>
              </a:ext>
            </a:extLst>
          </p:cNvPr>
          <p:cNvSpPr/>
          <p:nvPr/>
        </p:nvSpPr>
        <p:spPr>
          <a:xfrm>
            <a:off x="2385709" y="4074527"/>
            <a:ext cx="1040670" cy="769441"/>
          </a:xfrm>
          <a:prstGeom prst="rect">
            <a:avLst/>
          </a:prstGeom>
        </p:spPr>
        <p:txBody>
          <a:bodyPr wrap="none">
            <a:spAutoFit/>
          </a:bodyPr>
          <a:lstStyle/>
          <a:p>
            <a:pPr lvl="0"/>
            <a:r>
              <a:rPr lang="en-US" sz="4400" b="1" dirty="0">
                <a:solidFill>
                  <a:srgbClr val="C11339"/>
                </a:solidFill>
              </a:rPr>
              <a:t>122</a:t>
            </a:r>
            <a:endParaRPr lang="en-US" sz="2800" b="1" dirty="0">
              <a:solidFill>
                <a:srgbClr val="C11339"/>
              </a:solidFill>
            </a:endParaRPr>
          </a:p>
        </p:txBody>
      </p:sp>
      <p:sp>
        <p:nvSpPr>
          <p:cNvPr id="17" name="Rectangle 16">
            <a:extLst>
              <a:ext uri="{FF2B5EF4-FFF2-40B4-BE49-F238E27FC236}">
                <a16:creationId xmlns:a16="http://schemas.microsoft.com/office/drawing/2014/main" id="{A22CBECD-60E8-1B4E-9F87-D71304268FD7}"/>
              </a:ext>
            </a:extLst>
          </p:cNvPr>
          <p:cNvSpPr/>
          <p:nvPr/>
        </p:nvSpPr>
        <p:spPr>
          <a:xfrm>
            <a:off x="9078576" y="3983957"/>
            <a:ext cx="550151" cy="523220"/>
          </a:xfrm>
          <a:prstGeom prst="rect">
            <a:avLst/>
          </a:prstGeom>
        </p:spPr>
        <p:txBody>
          <a:bodyPr wrap="none">
            <a:spAutoFit/>
          </a:bodyPr>
          <a:lstStyle/>
          <a:p>
            <a:pPr lvl="0"/>
            <a:r>
              <a:rPr lang="en-US" sz="2800" b="1" dirty="0">
                <a:solidFill>
                  <a:srgbClr val="C11339"/>
                </a:solidFill>
              </a:rPr>
              <a:t>69</a:t>
            </a:r>
            <a:endParaRPr lang="en-US" sz="1600" b="1" dirty="0">
              <a:solidFill>
                <a:srgbClr val="C11339"/>
              </a:solidFill>
            </a:endParaRPr>
          </a:p>
        </p:txBody>
      </p:sp>
      <p:sp>
        <p:nvSpPr>
          <p:cNvPr id="19" name="Rectangle 18">
            <a:extLst>
              <a:ext uri="{FF2B5EF4-FFF2-40B4-BE49-F238E27FC236}">
                <a16:creationId xmlns:a16="http://schemas.microsoft.com/office/drawing/2014/main" id="{9BFBDB9B-CCB1-7BA7-E30F-D9CA895B98A5}"/>
              </a:ext>
            </a:extLst>
          </p:cNvPr>
          <p:cNvSpPr/>
          <p:nvPr/>
        </p:nvSpPr>
        <p:spPr>
          <a:xfrm>
            <a:off x="2385709" y="5252832"/>
            <a:ext cx="1040670" cy="769441"/>
          </a:xfrm>
          <a:prstGeom prst="rect">
            <a:avLst/>
          </a:prstGeom>
        </p:spPr>
        <p:txBody>
          <a:bodyPr wrap="none">
            <a:spAutoFit/>
          </a:bodyPr>
          <a:lstStyle/>
          <a:p>
            <a:pPr lvl="0"/>
            <a:r>
              <a:rPr lang="en-US" sz="4400" b="1" dirty="0">
                <a:solidFill>
                  <a:srgbClr val="C11339"/>
                </a:solidFill>
              </a:rPr>
              <a:t>133</a:t>
            </a:r>
            <a:endParaRPr lang="en-US" sz="2800" b="1" dirty="0">
              <a:solidFill>
                <a:srgbClr val="C11339"/>
              </a:solidFill>
            </a:endParaRPr>
          </a:p>
        </p:txBody>
      </p:sp>
      <p:sp>
        <p:nvSpPr>
          <p:cNvPr id="20" name="Rectangle 19">
            <a:extLst>
              <a:ext uri="{FF2B5EF4-FFF2-40B4-BE49-F238E27FC236}">
                <a16:creationId xmlns:a16="http://schemas.microsoft.com/office/drawing/2014/main" id="{D0687A3E-E15F-315C-7DAA-295CA0AC7272}"/>
              </a:ext>
            </a:extLst>
          </p:cNvPr>
          <p:cNvSpPr/>
          <p:nvPr/>
        </p:nvSpPr>
        <p:spPr>
          <a:xfrm>
            <a:off x="3444308" y="5175887"/>
            <a:ext cx="2126480" cy="923330"/>
          </a:xfrm>
          <a:prstGeom prst="rect">
            <a:avLst/>
          </a:prstGeom>
        </p:spPr>
        <p:txBody>
          <a:bodyPr wrap="none">
            <a:spAutoFit/>
          </a:bodyPr>
          <a:lstStyle/>
          <a:p>
            <a:pPr lvl="0"/>
            <a:r>
              <a:rPr lang="en-US" b="1" dirty="0">
                <a:solidFill>
                  <a:srgbClr val="C11339"/>
                </a:solidFill>
              </a:rPr>
              <a:t>pieces of</a:t>
            </a:r>
          </a:p>
          <a:p>
            <a:pPr lvl="0"/>
            <a:r>
              <a:rPr lang="en-US" b="1" dirty="0">
                <a:solidFill>
                  <a:srgbClr val="C11339"/>
                </a:solidFill>
              </a:rPr>
              <a:t>telecommunications</a:t>
            </a:r>
          </a:p>
          <a:p>
            <a:pPr lvl="0"/>
            <a:r>
              <a:rPr lang="en-US" b="1" dirty="0">
                <a:solidFill>
                  <a:srgbClr val="C11339"/>
                </a:solidFill>
              </a:rPr>
              <a:t>equipment</a:t>
            </a:r>
          </a:p>
        </p:txBody>
      </p:sp>
      <p:sp>
        <p:nvSpPr>
          <p:cNvPr id="21" name="Rectangle 20">
            <a:extLst>
              <a:ext uri="{FF2B5EF4-FFF2-40B4-BE49-F238E27FC236}">
                <a16:creationId xmlns:a16="http://schemas.microsoft.com/office/drawing/2014/main" id="{D47D7A66-0F58-7804-05D0-5A9E9602948B}"/>
              </a:ext>
            </a:extLst>
          </p:cNvPr>
          <p:cNvSpPr/>
          <p:nvPr/>
        </p:nvSpPr>
        <p:spPr>
          <a:xfrm>
            <a:off x="3463085" y="4274581"/>
            <a:ext cx="1800686" cy="369332"/>
          </a:xfrm>
          <a:prstGeom prst="rect">
            <a:avLst/>
          </a:prstGeom>
        </p:spPr>
        <p:txBody>
          <a:bodyPr wrap="none">
            <a:spAutoFit/>
          </a:bodyPr>
          <a:lstStyle/>
          <a:p>
            <a:pPr lvl="0"/>
            <a:r>
              <a:rPr lang="en-US" b="1" dirty="0">
                <a:solidFill>
                  <a:srgbClr val="C11339"/>
                </a:solidFill>
              </a:rPr>
              <a:t>new applications</a:t>
            </a:r>
          </a:p>
        </p:txBody>
      </p:sp>
      <p:sp>
        <p:nvSpPr>
          <p:cNvPr id="24" name="Rectangle 23">
            <a:extLst>
              <a:ext uri="{FF2B5EF4-FFF2-40B4-BE49-F238E27FC236}">
                <a16:creationId xmlns:a16="http://schemas.microsoft.com/office/drawing/2014/main" id="{DDF6F48B-9460-7C89-F42D-E2EAC85BCC2D}"/>
              </a:ext>
            </a:extLst>
          </p:cNvPr>
          <p:cNvSpPr/>
          <p:nvPr/>
        </p:nvSpPr>
        <p:spPr>
          <a:xfrm>
            <a:off x="9610884" y="4074288"/>
            <a:ext cx="1624804" cy="338554"/>
          </a:xfrm>
          <a:prstGeom prst="rect">
            <a:avLst/>
          </a:prstGeom>
        </p:spPr>
        <p:txBody>
          <a:bodyPr wrap="none">
            <a:spAutoFit/>
          </a:bodyPr>
          <a:lstStyle/>
          <a:p>
            <a:pPr lvl="0"/>
            <a:r>
              <a:rPr lang="en-US" sz="1600" b="1" dirty="0">
                <a:solidFill>
                  <a:srgbClr val="C11339"/>
                </a:solidFill>
              </a:rPr>
              <a:t>new applications</a:t>
            </a:r>
          </a:p>
        </p:txBody>
      </p:sp>
      <p:sp>
        <p:nvSpPr>
          <p:cNvPr id="25" name="Rectangle 24">
            <a:extLst>
              <a:ext uri="{FF2B5EF4-FFF2-40B4-BE49-F238E27FC236}">
                <a16:creationId xmlns:a16="http://schemas.microsoft.com/office/drawing/2014/main" id="{5ABF83F1-FD54-9D62-5865-3AEC9AC8A499}"/>
              </a:ext>
            </a:extLst>
          </p:cNvPr>
          <p:cNvSpPr/>
          <p:nvPr/>
        </p:nvSpPr>
        <p:spPr>
          <a:xfrm>
            <a:off x="9082095" y="5175887"/>
            <a:ext cx="550151" cy="523220"/>
          </a:xfrm>
          <a:prstGeom prst="rect">
            <a:avLst/>
          </a:prstGeom>
        </p:spPr>
        <p:txBody>
          <a:bodyPr wrap="none">
            <a:spAutoFit/>
          </a:bodyPr>
          <a:lstStyle/>
          <a:p>
            <a:pPr lvl="0"/>
            <a:r>
              <a:rPr lang="en-US" sz="2800" b="1" dirty="0">
                <a:solidFill>
                  <a:srgbClr val="C11339"/>
                </a:solidFill>
              </a:rPr>
              <a:t>11</a:t>
            </a:r>
            <a:endParaRPr lang="en-US" sz="1600" b="1" dirty="0">
              <a:solidFill>
                <a:srgbClr val="C11339"/>
              </a:solidFill>
            </a:endParaRPr>
          </a:p>
        </p:txBody>
      </p:sp>
      <p:sp>
        <p:nvSpPr>
          <p:cNvPr id="26" name="Rectangle 25">
            <a:extLst>
              <a:ext uri="{FF2B5EF4-FFF2-40B4-BE49-F238E27FC236}">
                <a16:creationId xmlns:a16="http://schemas.microsoft.com/office/drawing/2014/main" id="{8346AE86-10E3-BE9F-E710-923116E4B384}"/>
              </a:ext>
            </a:extLst>
          </p:cNvPr>
          <p:cNvSpPr/>
          <p:nvPr/>
        </p:nvSpPr>
        <p:spPr>
          <a:xfrm>
            <a:off x="9581618" y="5021998"/>
            <a:ext cx="2226390" cy="830997"/>
          </a:xfrm>
          <a:prstGeom prst="rect">
            <a:avLst/>
          </a:prstGeom>
        </p:spPr>
        <p:txBody>
          <a:bodyPr wrap="square">
            <a:spAutoFit/>
          </a:bodyPr>
          <a:lstStyle/>
          <a:p>
            <a:pPr lvl="0"/>
            <a:r>
              <a:rPr lang="en-US" sz="1600" b="1" dirty="0">
                <a:solidFill>
                  <a:srgbClr val="C11339"/>
                </a:solidFill>
              </a:rPr>
              <a:t>pieces of telecommunications equipment</a:t>
            </a:r>
          </a:p>
        </p:txBody>
      </p:sp>
      <p:pic>
        <p:nvPicPr>
          <p:cNvPr id="30" name="Picture 29">
            <a:extLst>
              <a:ext uri="{FF2B5EF4-FFF2-40B4-BE49-F238E27FC236}">
                <a16:creationId xmlns:a16="http://schemas.microsoft.com/office/drawing/2014/main" id="{7B48195F-E2D5-0DEB-1A3E-CAE491DEE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61" y="5093006"/>
            <a:ext cx="1327322" cy="1382991"/>
          </a:xfrm>
          <a:prstGeom prst="rect">
            <a:avLst/>
          </a:prstGeom>
        </p:spPr>
      </p:pic>
      <p:pic>
        <p:nvPicPr>
          <p:cNvPr id="31" name="Picture 30">
            <a:extLst>
              <a:ext uri="{FF2B5EF4-FFF2-40B4-BE49-F238E27FC236}">
                <a16:creationId xmlns:a16="http://schemas.microsoft.com/office/drawing/2014/main" id="{7093F2FC-BD40-FA54-F611-ACE4D3B7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8406" y="4945376"/>
            <a:ext cx="955364" cy="995433"/>
          </a:xfrm>
          <a:prstGeom prst="rect">
            <a:avLst/>
          </a:prstGeom>
        </p:spPr>
      </p:pic>
      <p:pic>
        <p:nvPicPr>
          <p:cNvPr id="23" name="Picture 22">
            <a:extLst>
              <a:ext uri="{FF2B5EF4-FFF2-40B4-BE49-F238E27FC236}">
                <a16:creationId xmlns:a16="http://schemas.microsoft.com/office/drawing/2014/main" id="{74FB427C-E3BE-DDDC-FD74-7AA75C367C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894" y="3870579"/>
            <a:ext cx="1105660" cy="1022020"/>
          </a:xfrm>
          <a:prstGeom prst="rect">
            <a:avLst/>
          </a:prstGeom>
        </p:spPr>
      </p:pic>
      <p:pic>
        <p:nvPicPr>
          <p:cNvPr id="27" name="Picture 26">
            <a:extLst>
              <a:ext uri="{FF2B5EF4-FFF2-40B4-BE49-F238E27FC236}">
                <a16:creationId xmlns:a16="http://schemas.microsoft.com/office/drawing/2014/main" id="{E040EA51-98DD-1072-62F3-4B34990B9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4521" y="3770732"/>
            <a:ext cx="853910" cy="789314"/>
          </a:xfrm>
          <a:prstGeom prst="rect">
            <a:avLst/>
          </a:prstGeom>
        </p:spPr>
      </p:pic>
      <p:sp>
        <p:nvSpPr>
          <p:cNvPr id="2" name="Rectangle 1">
            <a:extLst>
              <a:ext uri="{FF2B5EF4-FFF2-40B4-BE49-F238E27FC236}">
                <a16:creationId xmlns:a16="http://schemas.microsoft.com/office/drawing/2014/main" id="{4C756BC6-6B13-4BB0-A21E-B2A2D1E4BD08}"/>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cxnSp>
        <p:nvCxnSpPr>
          <p:cNvPr id="10" name="Straight Connector 9">
            <a:extLst>
              <a:ext uri="{FF2B5EF4-FFF2-40B4-BE49-F238E27FC236}">
                <a16:creationId xmlns:a16="http://schemas.microsoft.com/office/drawing/2014/main" id="{AC5E19D3-C509-E5F6-1E42-DB6794EB0EB9}"/>
              </a:ext>
            </a:extLst>
          </p:cNvPr>
          <p:cNvCxnSpPr/>
          <p:nvPr/>
        </p:nvCxnSpPr>
        <p:spPr>
          <a:xfrm>
            <a:off x="7453745" y="1944017"/>
            <a:ext cx="0" cy="4531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5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9" y="2061174"/>
            <a:ext cx="6457794" cy="3508653"/>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Times New Roman" panose="02020603050405020304" pitchFamily="18" charset="0"/>
              </a:rPr>
              <a:t>From October to December 2022, the CF service has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107</a:t>
            </a:r>
            <a:r>
              <a:rPr lang="en-US" sz="2400" b="1" dirty="0">
                <a:solidFill>
                  <a:srgbClr val="C11339"/>
                </a:solidFill>
                <a:ea typeface="Times New Roman" panose="02020603050405020304" pitchFamily="18" charset="0"/>
                <a:cs typeface="Times New Roman" panose="02020603050405020304" pitchFamily="18" charset="0"/>
              </a:rPr>
              <a:t> services</a:t>
            </a:r>
            <a:r>
              <a:rPr lang="en-US" sz="2400" b="1" dirty="0">
                <a:solidFill>
                  <a:srgbClr val="C11339"/>
                </a:solidFill>
                <a:latin typeface="+mj-lt"/>
                <a:ea typeface="Times New Roman" panose="02020603050405020304" pitchFamily="18" charset="0"/>
                <a:cs typeface="Times New Roman" panose="02020603050405020304" pitchFamily="18" charset="0"/>
              </a:rPr>
              <a:t>.</a:t>
            </a:r>
            <a:r>
              <a:rPr lang="en-US" sz="2400" b="1"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In the previous quarterly report, we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60 services</a:t>
            </a:r>
            <a:r>
              <a:rPr lang="en-US" sz="2400" dirty="0">
                <a:latin typeface="+mj-lt"/>
                <a:ea typeface="Times New Roman" panose="02020603050405020304" pitchFamily="18" charset="0"/>
                <a:cs typeface="Times New Roman" panose="02020603050405020304" pitchFamily="18" charset="0"/>
              </a:rPr>
              <a:t>.</a:t>
            </a:r>
          </a:p>
          <a:p>
            <a:pPr marL="342900" indent="-342900">
              <a:spcBef>
                <a:spcPts val="1800"/>
              </a:spcBef>
              <a:buFont typeface="Arial" panose="020B0604020202020204" pitchFamily="34" charset="0"/>
              <a:buChar char="•"/>
            </a:pPr>
            <a:r>
              <a:rPr lang="en-US" sz="2400" dirty="0">
                <a:latin typeface="+mj-lt"/>
                <a:ea typeface="Times New Roman" panose="02020603050405020304" pitchFamily="18" charset="0"/>
                <a:cs typeface="Times New Roman" panose="02020603050405020304" pitchFamily="18" charset="0"/>
              </a:rPr>
              <a:t>The video conference calls were for committee/board/town hall meetings, webinars, interviews, memorial services, alcoholics anonymous meetings, VP calls, and training.</a:t>
            </a:r>
          </a:p>
          <a:p>
            <a:pPr marL="342900" indent="-342900">
              <a:spcBef>
                <a:spcPts val="1800"/>
              </a:spcBef>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As of today, we have </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11 </a:t>
            </a:r>
            <a:r>
              <a:rPr lang="en-US" sz="2400" b="1" dirty="0" err="1">
                <a:solidFill>
                  <a:srgbClr val="C11339"/>
                </a:solidFill>
                <a:latin typeface="Calibri" panose="020F0502020204030204" pitchFamily="34" charset="0"/>
                <a:ea typeface="Calibri" panose="020F0502020204030204" pitchFamily="34" charset="0"/>
                <a:cs typeface="Calibri" panose="020F0502020204030204" pitchFamily="34" charset="0"/>
              </a:rPr>
              <a:t>DeafBlind</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 users</a:t>
            </a:r>
            <a:r>
              <a:rPr lang="en-US" sz="2400" dirty="0">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13CAE403-396E-119E-FEFC-EFD7582F0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3585"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709FFDA0-24F4-EE78-7B46-70AEF82B2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01E904DB-5656-3BCE-045B-9DB8C94E8986}"/>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pic>
        <p:nvPicPr>
          <p:cNvPr id="10" name="Picture 9" descr="A picture containing person, indoor, person&#10;&#10;Description automatically generated">
            <a:extLst>
              <a:ext uri="{FF2B5EF4-FFF2-40B4-BE49-F238E27FC236}">
                <a16:creationId xmlns:a16="http://schemas.microsoft.com/office/drawing/2014/main" id="{D08D9AD3-B1F6-DF2C-E681-3868306DA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5144" y="1892924"/>
            <a:ext cx="4918221" cy="4291138"/>
          </a:xfrm>
          <a:prstGeom prst="rect">
            <a:avLst/>
          </a:prstGeom>
        </p:spPr>
      </p:pic>
      <p:sp>
        <p:nvSpPr>
          <p:cNvPr id="5" name="Rectangle 4">
            <a:extLst>
              <a:ext uri="{FF2B5EF4-FFF2-40B4-BE49-F238E27FC236}">
                <a16:creationId xmlns:a16="http://schemas.microsoft.com/office/drawing/2014/main" id="{AA275044-5659-8D40-DF6A-4DFE0A724C5E}"/>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167862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C589181B-C38F-02DB-C81F-8C9207826A54}"/>
              </a:ext>
            </a:extLst>
          </p:cNvPr>
          <p:cNvSpPr/>
          <p:nvPr/>
        </p:nvSpPr>
        <p:spPr>
          <a:xfrm>
            <a:off x="1756347" y="499533"/>
            <a:ext cx="8839200" cy="5858934"/>
          </a:xfrm>
          <a:prstGeom prst="rect">
            <a:avLst/>
          </a:prstGeom>
          <a:solidFill>
            <a:schemeClr val="bg1">
              <a:lumMod val="95000"/>
            </a:schemeClr>
          </a:solidFill>
          <a:ln>
            <a:noFill/>
          </a:ln>
          <a:effectLst>
            <a:outerShdw blurRad="250476" dist="36986" dir="2700000" sx="101000" sy="101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52368E-B68B-420A-BD0A-8449BA451ACC}"/>
              </a:ext>
            </a:extLst>
          </p:cNvPr>
          <p:cNvSpPr txBox="1"/>
          <p:nvPr/>
        </p:nvSpPr>
        <p:spPr>
          <a:xfrm>
            <a:off x="1281658" y="816759"/>
            <a:ext cx="962868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Roll Call</a:t>
            </a:r>
          </a:p>
        </p:txBody>
      </p:sp>
      <p:sp>
        <p:nvSpPr>
          <p:cNvPr id="9" name="TextBox 8">
            <a:extLst>
              <a:ext uri="{FF2B5EF4-FFF2-40B4-BE49-F238E27FC236}">
                <a16:creationId xmlns:a16="http://schemas.microsoft.com/office/drawing/2014/main" id="{0BE88DEF-B686-6F70-3577-507337890532}"/>
              </a:ext>
            </a:extLst>
          </p:cNvPr>
          <p:cNvSpPr txBox="1"/>
          <p:nvPr/>
        </p:nvSpPr>
        <p:spPr>
          <a:xfrm>
            <a:off x="2917496" y="1897658"/>
            <a:ext cx="6307666" cy="4031873"/>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0000"/>
                </a:solidFill>
                <a:effectLst/>
                <a:latin typeface="Calibri" panose="020F0502020204030204" pitchFamily="34" charset="0"/>
                <a:cs typeface="Calibri" panose="020F0502020204030204" pitchFamily="34" charset="0"/>
              </a:rPr>
              <a:t>David </a:t>
            </a:r>
            <a:r>
              <a:rPr lang="en-US" sz="2000" b="1" i="0" u="none" strike="noStrike" dirty="0" err="1">
                <a:solidFill>
                  <a:srgbClr val="000000"/>
                </a:solidFill>
                <a:effectLst/>
                <a:latin typeface="Calibri" panose="020F0502020204030204" pitchFamily="34" charset="0"/>
                <a:cs typeface="Calibri" panose="020F0502020204030204" pitchFamily="34" charset="0"/>
              </a:rPr>
              <a:t>Drezner</a:t>
            </a:r>
            <a:endParaRPr lang="en-US" sz="2000" b="1" dirty="0">
              <a:solidFill>
                <a:srgbClr val="000000"/>
              </a:solidFill>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mj-lt"/>
              </a:rPr>
              <a:t>MCOD rep</a:t>
            </a:r>
            <a:endParaRPr lang="en-US" sz="1600" dirty="0">
              <a:solidFill>
                <a:srgbClr val="000000"/>
              </a:solidFill>
              <a:latin typeface="+mj-lt"/>
            </a:endParaRPr>
          </a:p>
          <a:p>
            <a:pPr marL="0" marR="0" algn="l">
              <a:spcBef>
                <a:spcPts val="1200"/>
              </a:spcBef>
              <a:spcAft>
                <a:spcPts val="0"/>
              </a:spcAft>
            </a:pPr>
            <a:r>
              <a:rPr lang="en-US" sz="2000" b="1" i="0" u="none" strike="noStrike" dirty="0" err="1">
                <a:solidFill>
                  <a:srgbClr val="000000"/>
                </a:solidFill>
                <a:effectLst/>
                <a:latin typeface="Calibri" panose="020F0502020204030204" pitchFamily="34" charset="0"/>
                <a:cs typeface="Calibri" panose="020F0502020204030204" pitchFamily="34" charset="0"/>
              </a:rPr>
              <a:t>Payal</a:t>
            </a:r>
            <a:r>
              <a:rPr lang="en-US" sz="2000" b="1"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dirty="0" err="1">
                <a:solidFill>
                  <a:srgbClr val="000000"/>
                </a:solidFill>
                <a:effectLst/>
                <a:latin typeface="Calibri" panose="020F0502020204030204" pitchFamily="34" charset="0"/>
                <a:cs typeface="Calibri" panose="020F0502020204030204" pitchFamily="34" charset="0"/>
              </a:rPr>
              <a:t>Sharmacharya</a:t>
            </a:r>
            <a:endParaRPr lang="en-US" sz="2000" b="1" dirty="0">
              <a:solidFill>
                <a:srgbClr val="000000"/>
              </a:solidFill>
              <a:latin typeface="Calibri" panose="020F0502020204030204" pitchFamily="34" charset="0"/>
              <a:cs typeface="Calibri" panose="020F0502020204030204" pitchFamily="34" charset="0"/>
            </a:endParaRPr>
          </a:p>
          <a:p>
            <a:pPr marL="0" marR="0" algn="l">
              <a:spcBef>
                <a:spcPts val="0"/>
              </a:spcBef>
              <a:spcAft>
                <a:spcPts val="0"/>
              </a:spcAft>
            </a:pPr>
            <a:r>
              <a:rPr lang="en-US" sz="2000" b="0" i="0" u="none" strike="noStrike" dirty="0">
                <a:solidFill>
                  <a:srgbClr val="000000"/>
                </a:solidFill>
                <a:effectLst/>
                <a:latin typeface="+mj-lt"/>
              </a:rPr>
              <a:t>MDODHH rep</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Glenn R. Lockhart</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Michelle </a:t>
            </a:r>
            <a:r>
              <a:rPr lang="en-US" sz="2000" b="1" dirty="0" err="1">
                <a:solidFill>
                  <a:srgbClr val="000000"/>
                </a:solidFill>
                <a:latin typeface="Calibri" panose="020F0502020204030204" pitchFamily="34" charset="0"/>
                <a:cs typeface="Calibri" panose="020F0502020204030204" pitchFamily="34" charset="0"/>
              </a:rPr>
              <a:t>Lionie</a:t>
            </a:r>
            <a:r>
              <a:rPr lang="en-US" sz="2000" b="1" dirty="0">
                <a:solidFill>
                  <a:srgbClr val="000000"/>
                </a:solidFill>
                <a:latin typeface="Calibri" panose="020F0502020204030204" pitchFamily="34" charset="0"/>
                <a:cs typeface="Calibri" panose="020F0502020204030204" pitchFamily="34" charset="0"/>
              </a:rPr>
              <a:t> Morales</a:t>
            </a:r>
          </a:p>
          <a:p>
            <a:pPr>
              <a:spcBef>
                <a:spcPts val="1200"/>
              </a:spcBef>
            </a:pPr>
            <a:r>
              <a:rPr lang="en-US" sz="2000" b="1" i="0" u="none" strike="noStrike" dirty="0" err="1">
                <a:solidFill>
                  <a:srgbClr val="000000"/>
                </a:solidFill>
                <a:effectLst/>
                <a:latin typeface="Calibri" panose="020F0502020204030204" pitchFamily="34" charset="0"/>
                <a:cs typeface="Calibri" panose="020F0502020204030204" pitchFamily="34" charset="0"/>
              </a:rPr>
              <a:t>Allysa</a:t>
            </a:r>
            <a:r>
              <a:rPr lang="en-US" sz="2000" b="1" i="0" u="none" strike="noStrike" dirty="0">
                <a:solidFill>
                  <a:srgbClr val="000000"/>
                </a:solidFill>
                <a:effectLst/>
                <a:latin typeface="Calibri" panose="020F0502020204030204" pitchFamily="34" charset="0"/>
                <a:cs typeface="Calibri" panose="020F0502020204030204" pitchFamily="34" charset="0"/>
              </a:rPr>
              <a:t> A. Dittmar</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Mr. Alex Simmons</a:t>
            </a:r>
          </a:p>
          <a:p>
            <a:pPr>
              <a:spcBef>
                <a:spcPts val="1200"/>
              </a:spcBef>
            </a:pPr>
            <a:r>
              <a:rPr lang="en-US" sz="2000" b="1" dirty="0">
                <a:solidFill>
                  <a:srgbClr val="000000"/>
                </a:solidFill>
                <a:latin typeface="Calibri" panose="020F0502020204030204" pitchFamily="34" charset="0"/>
                <a:cs typeface="Calibri" panose="020F0502020204030204" pitchFamily="34" charset="0"/>
              </a:rPr>
              <a:t>Darrin R. Smith</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2B6FF4E5-82E8-FE32-DF0D-717F9067D640}"/>
              </a:ext>
            </a:extLst>
          </p:cNvPr>
          <p:cNvSpPr txBox="1"/>
          <p:nvPr/>
        </p:nvSpPr>
        <p:spPr>
          <a:xfrm>
            <a:off x="6519091" y="1897658"/>
            <a:ext cx="3319176" cy="2954655"/>
          </a:xfrm>
          <a:prstGeom prst="rect">
            <a:avLst/>
          </a:prstGeom>
          <a:noFill/>
        </p:spPr>
        <p:txBody>
          <a:bodyPr wrap="square">
            <a:spAutoFit/>
          </a:bodyPr>
          <a:lstStyle/>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Kenneth </a:t>
            </a:r>
            <a:r>
              <a:rPr lang="en-US" sz="2000" b="1" i="0" u="none" strike="noStrike" dirty="0" err="1">
                <a:solidFill>
                  <a:srgbClr val="000000"/>
                </a:solidFill>
                <a:effectLst/>
                <a:latin typeface="Calibri" panose="020F0502020204030204" pitchFamily="34" charset="0"/>
                <a:cs typeface="Calibri" panose="020F0502020204030204" pitchFamily="34" charset="0"/>
              </a:rPr>
              <a:t>Putkovich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Steven D. Cooper</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Lori Markland</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Ms. Shannon R. Minnick</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Alfred </a:t>
            </a:r>
            <a:r>
              <a:rPr lang="en-US" sz="2000" b="1" i="0" u="none" strike="noStrike" dirty="0" err="1">
                <a:solidFill>
                  <a:srgbClr val="000000"/>
                </a:solidFill>
                <a:effectLst/>
                <a:latin typeface="Calibri" panose="020F0502020204030204" pitchFamily="34" charset="0"/>
                <a:cs typeface="Calibri" panose="020F0502020204030204" pitchFamily="34" charset="0"/>
              </a:rPr>
              <a:t>Sonnenstrahl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Deirdre Cheek Lynch Esq.</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Tree>
    <p:extLst>
      <p:ext uri="{BB962C8B-B14F-4D97-AF65-F5344CB8AC3E}">
        <p14:creationId xmlns:p14="http://schemas.microsoft.com/office/powerpoint/2010/main" val="46564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8" y="2533092"/>
            <a:ext cx="9774736" cy="20313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Effective Program Date: January 2, 2023</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Rates for facilitators (weekday, night, weekend, last minute, facilitate, </a:t>
            </a:r>
            <a:r>
              <a:rPr lang="en-US" sz="2400" dirty="0" err="1">
                <a:solidFill>
                  <a:srgbClr val="000000"/>
                </a:solidFill>
                <a:latin typeface="+mj-lt"/>
                <a:ea typeface="Calibri" panose="020F0502020204030204" pitchFamily="34" charset="0"/>
                <a:cs typeface="Times New Roman" panose="02020603050405020304" pitchFamily="18" charset="0"/>
              </a:rPr>
              <a:t>protactile</a:t>
            </a:r>
            <a:r>
              <a:rPr lang="en-US" sz="2400" dirty="0">
                <a:solidFill>
                  <a:srgbClr val="000000"/>
                </a:solidFill>
                <a:latin typeface="+mj-lt"/>
                <a:ea typeface="Calibri" panose="020F0502020204030204" pitchFamily="34" charset="0"/>
                <a:cs typeface="Times New Roman" panose="02020603050405020304" pitchFamily="18" charset="0"/>
              </a:rPr>
              <a:t> (PT), legal, or medical).</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Training for facilitators (facilitating, PT, legal, and medical)</a:t>
            </a:r>
            <a:endParaRPr lang="en-US" sz="2400"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9D6C33-877A-5F0C-AEC5-420E1CE5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982"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F44EE81C-016F-5A47-ED6D-5EF901A055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85524FB3-F6AA-65C6-FB28-25C18EF2D12B}"/>
              </a:ext>
            </a:extLst>
          </p:cNvPr>
          <p:cNvSpPr/>
          <p:nvPr/>
        </p:nvSpPr>
        <p:spPr>
          <a:xfrm>
            <a:off x="1520100" y="673938"/>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Oregon’s CF Program</a:t>
            </a:r>
          </a:p>
        </p:txBody>
      </p:sp>
      <p:sp>
        <p:nvSpPr>
          <p:cNvPr id="5" name="Rectangle 4">
            <a:extLst>
              <a:ext uri="{FF2B5EF4-FFF2-40B4-BE49-F238E27FC236}">
                <a16:creationId xmlns:a16="http://schemas.microsoft.com/office/drawing/2014/main" id="{4AED3EE8-B18C-E8C5-67E8-E028D5E33586}"/>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39082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8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DonnaT.Broadway-Callaman@Maryland.gov</a:t>
            </a:r>
            <a:r>
              <a:rPr lang="en-US" sz="2400" dirty="0">
                <a:latin typeface="Arial" panose="020B0604020202020204" pitchFamily="34" charset="0"/>
                <a:cs typeface="Arial" panose="020B0604020202020204" pitchFamily="34" charset="0"/>
              </a:rPr>
              <a:t> | 443-240-9969</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172268730"/>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F39D25-E967-4B4A-8E29-BCF017A405F1}"/>
              </a:ext>
            </a:extLst>
          </p:cNvPr>
          <p:cNvSpPr/>
          <p:nvPr/>
        </p:nvSpPr>
        <p:spPr>
          <a:xfrm>
            <a:off x="808075" y="1936247"/>
            <a:ext cx="10696354" cy="421936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0" kern="0" dirty="0">
                <a:effectLst/>
                <a:latin typeface="+mj-lt"/>
              </a:rPr>
              <a:t>We are currently in our preparation season. We recently attended </a:t>
            </a:r>
            <a:r>
              <a:rPr lang="en-US" sz="2200" b="1" kern="0" dirty="0">
                <a:solidFill>
                  <a:srgbClr val="C11339"/>
                </a:solidFill>
                <a:effectLst/>
                <a:latin typeface="Calibri" panose="020F0502020204030204" pitchFamily="34" charset="0"/>
                <a:cs typeface="Calibri" panose="020F0502020204030204" pitchFamily="34" charset="0"/>
              </a:rPr>
              <a:t>Winter MACO in Cambridge</a:t>
            </a:r>
            <a:r>
              <a:rPr lang="en-US" sz="2200" b="0" kern="0" dirty="0">
                <a:effectLst/>
                <a:latin typeface="+mj-lt"/>
              </a:rPr>
              <a:t> where we made a bunch of good connections </a:t>
            </a:r>
            <a:r>
              <a:rPr lang="en-US" sz="2200" b="0" strike="sngStrike" kern="0" dirty="0">
                <a:effectLst/>
                <a:latin typeface="+mj-lt"/>
              </a:rPr>
              <a:t>and we are even </a:t>
            </a:r>
            <a:r>
              <a:rPr lang="en-US" sz="2200" b="1" strike="sngStrike" kern="0" dirty="0">
                <a:solidFill>
                  <a:srgbClr val="C11339"/>
                </a:solidFill>
                <a:effectLst/>
                <a:latin typeface="Calibri" panose="020F0502020204030204" pitchFamily="34" charset="0"/>
                <a:cs typeface="Calibri" panose="020F0502020204030204" pitchFamily="34" charset="0"/>
              </a:rPr>
              <a:t>scheduled to meet with Senator Cheryl Kagan</a:t>
            </a:r>
            <a:r>
              <a:rPr lang="en-US" sz="2200" b="0" strike="sngStrike" kern="0" dirty="0">
                <a:effectLst/>
                <a:latin typeface="+mj-lt"/>
              </a:rPr>
              <a:t>, from Montgomery County to talk about our program and give information. </a:t>
            </a:r>
            <a:endParaRPr lang="en-US" sz="2200" b="1" strike="sngStrike" kern="0" dirty="0">
              <a:effectLst/>
              <a:latin typeface="+mj-lt"/>
            </a:endParaRPr>
          </a:p>
          <a:p>
            <a:pPr marL="342900" marR="0" lvl="0" indent="-342900">
              <a:lnSpc>
                <a:spcPct val="115000"/>
              </a:lnSpc>
              <a:spcBef>
                <a:spcPts val="0"/>
              </a:spcBef>
              <a:buFont typeface="Arial" panose="020B0604020202020204" pitchFamily="34" charset="0"/>
              <a:buChar char="•"/>
              <a:tabLst>
                <a:tab pos="457200" algn="l"/>
              </a:tabLst>
            </a:pPr>
            <a:r>
              <a:rPr lang="en-US" sz="2200" b="1" kern="0" dirty="0">
                <a:solidFill>
                  <a:srgbClr val="C11339"/>
                </a:solidFill>
                <a:effectLst/>
                <a:latin typeface="Calibri" panose="020F0502020204030204" pitchFamily="34" charset="0"/>
                <a:cs typeface="Calibri" panose="020F0502020204030204" pitchFamily="34" charset="0"/>
              </a:rPr>
              <a:t>We are preparing for a few </a:t>
            </a:r>
            <a:r>
              <a:rPr lang="en-US" sz="2200" b="1" kern="0" dirty="0">
                <a:solidFill>
                  <a:srgbClr val="C11339"/>
                </a:solidFill>
                <a:latin typeface="Calibri" panose="020F0502020204030204" pitchFamily="34" charset="0"/>
                <a:cs typeface="Calibri" panose="020F0502020204030204" pitchFamily="34" charset="0"/>
              </a:rPr>
              <a:t>events including</a:t>
            </a:r>
            <a:r>
              <a:rPr lang="en-US" sz="2200" b="1" kern="0" dirty="0">
                <a:solidFill>
                  <a:srgbClr val="C11339"/>
                </a:solidFill>
                <a:effectLst/>
                <a:latin typeface="Calibri" panose="020F0502020204030204" pitchFamily="34" charset="0"/>
                <a:cs typeface="Calibri" panose="020F0502020204030204" pitchFamily="34" charset="0"/>
              </a:rPr>
              <a:t>:</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Northeast Maryland Senior Conferenc</a:t>
            </a:r>
            <a:r>
              <a:rPr lang="en-US" sz="2200" kern="0" dirty="0">
                <a:latin typeface="+mj-lt"/>
              </a:rPr>
              <a:t>e</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St. Elizabeth School Special Needs Fair</a:t>
            </a:r>
          </a:p>
          <a:p>
            <a:pPr marL="800100" lvl="1" indent="-342900">
              <a:lnSpc>
                <a:spcPct val="115000"/>
              </a:lnSpc>
              <a:buFont typeface="Arial" panose="020B0604020202020204" pitchFamily="34" charset="0"/>
              <a:buChar char="•"/>
              <a:tabLst>
                <a:tab pos="457200" algn="l"/>
              </a:tabLst>
            </a:pPr>
            <a:r>
              <a:rPr lang="en-US" sz="2200" b="0" kern="0" dirty="0" err="1">
                <a:effectLst/>
                <a:latin typeface="+mj-lt"/>
              </a:rPr>
              <a:t>B’More</a:t>
            </a:r>
            <a:r>
              <a:rPr lang="en-US" sz="2200" b="0" kern="0" dirty="0">
                <a:effectLst/>
                <a:latin typeface="+mj-lt"/>
              </a:rPr>
              <a:t> Healthy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Blind Health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And several exhibits at the various branches of the Baltimore County Public Library </a:t>
            </a:r>
            <a:endParaRPr lang="en-US" sz="2200" b="1" kern="0" dirty="0">
              <a:effectLst/>
              <a:latin typeface="+mj-lt"/>
            </a:endParaRPr>
          </a:p>
        </p:txBody>
      </p:sp>
      <p:sp>
        <p:nvSpPr>
          <p:cNvPr id="5" name="Rectangle 4">
            <a:extLst>
              <a:ext uri="{FF2B5EF4-FFF2-40B4-BE49-F238E27FC236}">
                <a16:creationId xmlns:a16="http://schemas.microsoft.com/office/drawing/2014/main" id="{DFE0E12F-FD5C-7152-FAC2-69F1EF3A0F9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4" name="Picture 3">
            <a:extLst>
              <a:ext uri="{FF2B5EF4-FFF2-40B4-BE49-F238E27FC236}">
                <a16:creationId xmlns:a16="http://schemas.microsoft.com/office/drawing/2014/main" id="{B6E2C4C1-1D7D-1DCB-3BF0-833B03B62B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C275429C-524A-DA92-F498-D8D62EFA1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E69A4427-4772-3ED0-5BF3-B5748E3F3FBB}"/>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385680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6E74907-F33E-F3E5-85E5-8D2A7BEAF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 b="3383"/>
          <a:stretch/>
        </p:blipFill>
        <p:spPr bwMode="auto">
          <a:xfrm>
            <a:off x="7328701" y="3016900"/>
            <a:ext cx="4863299" cy="2448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94C623-127C-4D67-15DD-2BEBA6331BDC}"/>
              </a:ext>
            </a:extLst>
          </p:cNvPr>
          <p:cNvSpPr/>
          <p:nvPr/>
        </p:nvSpPr>
        <p:spPr>
          <a:xfrm>
            <a:off x="808075" y="1936247"/>
            <a:ext cx="6097222" cy="3701783"/>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We are working closely with the teams at </a:t>
            </a:r>
            <a:r>
              <a:rPr lang="en-US" sz="2200" dirty="0" err="1">
                <a:effectLst/>
                <a:latin typeface="+mj-lt"/>
              </a:rPr>
              <a:t>MDoD</a:t>
            </a:r>
            <a:r>
              <a:rPr lang="en-US" sz="2200" dirty="0">
                <a:effectLst/>
                <a:latin typeface="+mj-lt"/>
              </a:rPr>
              <a:t>, namely </a:t>
            </a:r>
            <a:r>
              <a:rPr lang="en-US" sz="2200" dirty="0" err="1">
                <a:effectLst/>
                <a:latin typeface="+mj-lt"/>
              </a:rPr>
              <a:t>Yesheva</a:t>
            </a:r>
            <a:r>
              <a:rPr lang="en-US" sz="2200" dirty="0">
                <a:effectLst/>
                <a:latin typeface="+mj-lt"/>
              </a:rPr>
              <a:t> Kelly, and </a:t>
            </a:r>
            <a:r>
              <a:rPr lang="en-US" sz="2200" dirty="0" err="1">
                <a:effectLst/>
                <a:latin typeface="+mj-lt"/>
              </a:rPr>
              <a:t>DoIT</a:t>
            </a:r>
            <a:r>
              <a:rPr lang="en-US" sz="2200" dirty="0">
                <a:effectLst/>
                <a:latin typeface="+mj-lt"/>
              </a:rPr>
              <a:t> to </a:t>
            </a:r>
            <a:r>
              <a:rPr lang="en-US" sz="2200" b="1" dirty="0">
                <a:solidFill>
                  <a:srgbClr val="C11339"/>
                </a:solidFill>
                <a:effectLst/>
                <a:latin typeface="Calibri" panose="020F0502020204030204" pitchFamily="34" charset="0"/>
                <a:cs typeface="Calibri" panose="020F0502020204030204" pitchFamily="34" charset="0"/>
              </a:rPr>
              <a:t>migrate from our old platform onto the </a:t>
            </a:r>
            <a:r>
              <a:rPr lang="en-US" sz="2200" b="1" dirty="0" err="1">
                <a:solidFill>
                  <a:srgbClr val="C11339"/>
                </a:solidFill>
                <a:effectLst/>
                <a:latin typeface="Calibri" panose="020F0502020204030204" pitchFamily="34" charset="0"/>
                <a:cs typeface="Calibri" panose="020F0502020204030204" pitchFamily="34" charset="0"/>
              </a:rPr>
              <a:t>MDoD</a:t>
            </a:r>
            <a:r>
              <a:rPr lang="en-US" sz="2200" b="1" dirty="0">
                <a:solidFill>
                  <a:srgbClr val="C11339"/>
                </a:solidFill>
                <a:effectLst/>
                <a:latin typeface="Calibri" panose="020F0502020204030204" pitchFamily="34" charset="0"/>
                <a:cs typeface="Calibri" panose="020F0502020204030204" pitchFamily="34" charset="0"/>
              </a:rPr>
              <a:t> platform</a:t>
            </a:r>
            <a:r>
              <a:rPr lang="en-US" sz="2200" dirty="0">
                <a:effectLst/>
                <a:latin typeface="+mj-lt"/>
              </a:rPr>
              <a:t>. The process is ongoing and the date remains TBD</a:t>
            </a:r>
            <a:r>
              <a:rPr lang="en-US" sz="2200" dirty="0">
                <a:latin typeface="+mj-lt"/>
              </a:rPr>
              <a:t>.</a:t>
            </a:r>
            <a:endParaRPr lang="en-US" sz="2200" dirty="0">
              <a:effectLst/>
              <a:latin typeface="+mj-lt"/>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Governor Wes Moore was sworn in Wednesday, January 18</a:t>
            </a:r>
            <a:r>
              <a:rPr lang="en-US" sz="2200" b="1" baseline="30000" dirty="0">
                <a:solidFill>
                  <a:srgbClr val="C11339"/>
                </a:solidFill>
                <a:effectLst/>
                <a:latin typeface="Calibri" panose="020F0502020204030204" pitchFamily="34" charset="0"/>
                <a:cs typeface="Calibri" panose="020F0502020204030204" pitchFamily="34" charset="0"/>
              </a:rPr>
              <a:t>th</a:t>
            </a:r>
            <a:r>
              <a:rPr lang="en-US" sz="2200" b="1" dirty="0">
                <a:solidFill>
                  <a:srgbClr val="C11339"/>
                </a:solidFill>
                <a:effectLst/>
                <a:latin typeface="Calibri" panose="020F0502020204030204" pitchFamily="34" charset="0"/>
                <a:cs typeface="Calibri" panose="020F0502020204030204" pitchFamily="34" charset="0"/>
              </a:rPr>
              <a:t> </a:t>
            </a:r>
            <a:r>
              <a:rPr lang="en-US" sz="2200" dirty="0">
                <a:effectLst/>
                <a:latin typeface="+mj-lt"/>
              </a:rPr>
              <a:t>and we will keep you updated with any major updates with public affairs, language, wording, etc. anything that can affect our core audience.</a:t>
            </a:r>
          </a:p>
        </p:txBody>
      </p:sp>
      <p:sp>
        <p:nvSpPr>
          <p:cNvPr id="5" name="Rectangle 4">
            <a:extLst>
              <a:ext uri="{FF2B5EF4-FFF2-40B4-BE49-F238E27FC236}">
                <a16:creationId xmlns:a16="http://schemas.microsoft.com/office/drawing/2014/main" id="{40A7CCA8-0C9B-0CF7-5E35-62B79852140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2" name="Picture 1">
            <a:extLst>
              <a:ext uri="{FF2B5EF4-FFF2-40B4-BE49-F238E27FC236}">
                <a16:creationId xmlns:a16="http://schemas.microsoft.com/office/drawing/2014/main" id="{186CF648-83ED-B798-ABDE-D2A2BD4F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D88FEE69-CDF2-DA4B-3068-916DBB0F8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4" name="Rectangle 3">
            <a:extLst>
              <a:ext uri="{FF2B5EF4-FFF2-40B4-BE49-F238E27FC236}">
                <a16:creationId xmlns:a16="http://schemas.microsoft.com/office/drawing/2014/main" id="{580307FA-5EBF-F185-6194-D5F16F914554}"/>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pic>
        <p:nvPicPr>
          <p:cNvPr id="1028" name="Picture 4" descr="Maryland Governor and Leutenant Governor">
            <a:extLst>
              <a:ext uri="{FF2B5EF4-FFF2-40B4-BE49-F238E27FC236}">
                <a16:creationId xmlns:a16="http://schemas.microsoft.com/office/drawing/2014/main" id="{338B9D2A-265F-B099-AC00-753ACA31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701" y="2961984"/>
            <a:ext cx="4863299" cy="2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2774198" y="2701245"/>
            <a:ext cx="8354826" cy="1755096"/>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Jenny Pearson is still with Hamilton and is helping the outreach team until we have a suitable replacement.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Hamilton has access to </a:t>
            </a:r>
            <a:r>
              <a:rPr lang="en-US" sz="2200" dirty="0" err="1">
                <a:effectLst/>
                <a:latin typeface="+mj-lt"/>
                <a:cs typeface="Calibri" panose="020F0502020204030204" pitchFamily="34" charset="0"/>
              </a:rPr>
              <a:t>Tarita</a:t>
            </a:r>
            <a:r>
              <a:rPr lang="en-US" sz="2200" dirty="0" err="1">
                <a:latin typeface="+mj-lt"/>
                <a:cs typeface="Calibri" panose="020F0502020204030204" pitchFamily="34" charset="0"/>
              </a:rPr>
              <a:t>’s</a:t>
            </a:r>
            <a:r>
              <a:rPr lang="en-US" sz="2200" dirty="0">
                <a:latin typeface="+mj-lt"/>
                <a:cs typeface="Calibri" panose="020F0502020204030204" pitchFamily="34" charset="0"/>
              </a:rPr>
              <a:t> email so we won’t miss any events she may have scheduled before her departure. </a:t>
            </a:r>
            <a:endParaRPr lang="en-US" sz="2200" dirty="0">
              <a:effectLst/>
              <a:latin typeface="+mj-lt"/>
              <a:cs typeface="Calibri" panose="020F0502020204030204" pitchFamily="34" charset="0"/>
            </a:endParaRPr>
          </a:p>
        </p:txBody>
      </p:sp>
      <p:pic>
        <p:nvPicPr>
          <p:cNvPr id="2" name="Picture 1">
            <a:extLst>
              <a:ext uri="{FF2B5EF4-FFF2-40B4-BE49-F238E27FC236}">
                <a16:creationId xmlns:a16="http://schemas.microsoft.com/office/drawing/2014/main" id="{000F4EDC-3C87-DF7B-1A8A-B794A5FCC7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41A81A16-6017-FF28-92C8-6CAE51BCA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9" name="Rectangle 8">
            <a:extLst>
              <a:ext uri="{FF2B5EF4-FFF2-40B4-BE49-F238E27FC236}">
                <a16:creationId xmlns:a16="http://schemas.microsoft.com/office/drawing/2014/main" id="{502EDCCD-1068-4D5C-B003-E656287CD32F}"/>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12" name="TextBox 11">
            <a:extLst>
              <a:ext uri="{FF2B5EF4-FFF2-40B4-BE49-F238E27FC236}">
                <a16:creationId xmlns:a16="http://schemas.microsoft.com/office/drawing/2014/main" id="{DCE9DB6E-9072-507D-7523-9D04A77DE1FF}"/>
              </a:ext>
            </a:extLst>
          </p:cNvPr>
          <p:cNvSpPr txBox="1"/>
          <p:nvPr/>
        </p:nvSpPr>
        <p:spPr>
          <a:xfrm>
            <a:off x="1096505" y="1833617"/>
            <a:ext cx="10356741" cy="492122"/>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Turner’s (TRS Outreach Coordinator) last day was in November.</a:t>
            </a:r>
            <a:endParaRPr lang="en-US" sz="2400" b="1" dirty="0">
              <a:solidFill>
                <a:srgbClr val="C11339"/>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AF6713-9A02-9EEA-32E5-A4BFE1BCB458}"/>
              </a:ext>
            </a:extLst>
          </p:cNvPr>
          <p:cNvSpPr txBox="1"/>
          <p:nvPr/>
        </p:nvSpPr>
        <p:spPr>
          <a:xfrm>
            <a:off x="1096505" y="4831847"/>
            <a:ext cx="10356741" cy="1341586"/>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a:solidFill>
                  <a:srgbClr val="C11339"/>
                </a:solidFill>
                <a:latin typeface="Calibri" panose="020F0502020204030204" pitchFamily="34" charset="0"/>
                <a:cs typeface="Calibri" panose="020F0502020204030204" pitchFamily="34" charset="0"/>
              </a:rPr>
              <a:t>I want to take this time to formally thank </a:t>
            </a: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for her hard work and dedication to Maryland Relay. She was with us for many years and is a valued part of our team. We wish her the best of luck with her future endeavors. </a:t>
            </a:r>
            <a:endParaRPr lang="en-US" sz="2400" b="1" dirty="0">
              <a:solidFill>
                <a:srgbClr val="C11339"/>
              </a:solidFill>
              <a:effectLst/>
              <a:latin typeface="Calibri" panose="020F0502020204030204" pitchFamily="34" charset="0"/>
              <a:cs typeface="Calibri" panose="020F0502020204030204" pitchFamily="34" charset="0"/>
            </a:endParaRPr>
          </a:p>
        </p:txBody>
      </p:sp>
      <p:pic>
        <p:nvPicPr>
          <p:cNvPr id="2050" name="Picture 2" descr="Pages - Maryland Relay Staff">
            <a:extLst>
              <a:ext uri="{FF2B5EF4-FFF2-40B4-BE49-F238E27FC236}">
                <a16:creationId xmlns:a16="http://schemas.microsoft.com/office/drawing/2014/main" id="{B6B12C13-AA02-26AB-4C38-B54E5AB3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658" y="2605559"/>
            <a:ext cx="13716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444866" y="1910073"/>
            <a:ext cx="7366280" cy="4219297"/>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At our last meeting, I discussed increasing our visibility using </a:t>
            </a:r>
            <a:r>
              <a:rPr lang="en-US" sz="2200" b="1" dirty="0">
                <a:solidFill>
                  <a:srgbClr val="C11339"/>
                </a:solidFill>
                <a:effectLst/>
                <a:latin typeface="Calibri" panose="020F0502020204030204" pitchFamily="34" charset="0"/>
                <a:cs typeface="Calibri" panose="020F0502020204030204" pitchFamily="34" charset="0"/>
              </a:rPr>
              <a:t>social media.</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Former Governor Larry Hogan banned the use of TikTok on government devices. </a:t>
            </a:r>
            <a:r>
              <a:rPr lang="en-US" sz="2200" dirty="0">
                <a:effectLst/>
                <a:latin typeface="+mj-lt"/>
              </a:rPr>
              <a:t>We will not be using TikTok but will continue to use our existing platforms to create content that promotes our programs and various phones and equipment, as well as statewide awareness days and initiatives.</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latin typeface="+mj-lt"/>
              </a:rPr>
              <a:t>Outreach has a designated email, </a:t>
            </a:r>
            <a:r>
              <a:rPr lang="en-US" sz="2200" b="1" dirty="0">
                <a:solidFill>
                  <a:srgbClr val="C1133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tam.outreach@Maryland.gov</a:t>
            </a:r>
            <a:r>
              <a:rPr lang="en-US" sz="2200" dirty="0">
                <a:latin typeface="+mj-lt"/>
              </a:rPr>
              <a:t>, that we will use for RSVP’s and special outreach projects.</a:t>
            </a:r>
            <a:endParaRPr lang="en-US" sz="2200" dirty="0">
              <a:effectLst/>
              <a:latin typeface="+mj-lt"/>
            </a:endParaRPr>
          </a:p>
        </p:txBody>
      </p:sp>
      <p:pic>
        <p:nvPicPr>
          <p:cNvPr id="1028" name="Picture 4" descr="Facebook, social media, fb, social icon - Free download">
            <a:extLst>
              <a:ext uri="{FF2B5EF4-FFF2-40B4-BE49-F238E27FC236}">
                <a16:creationId xmlns:a16="http://schemas.microsoft.com/office/drawing/2014/main" id="{1ED162D1-48F2-3E32-D7CC-C2CE880D5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9273" y="4111662"/>
            <a:ext cx="928624" cy="928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Icon Circle Black Logo PNG Vector (EPS) Free Download">
            <a:extLst>
              <a:ext uri="{FF2B5EF4-FFF2-40B4-BE49-F238E27FC236}">
                <a16:creationId xmlns:a16="http://schemas.microsoft.com/office/drawing/2014/main" id="{F7FB5612-1D8D-8428-7859-CDA0D4AB36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0196" y="4199038"/>
            <a:ext cx="827215" cy="82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Icon White on Black Circle | Instagram logo, Instagram logo  transparent, New instagram logo">
            <a:extLst>
              <a:ext uri="{FF2B5EF4-FFF2-40B4-BE49-F238E27FC236}">
                <a16:creationId xmlns:a16="http://schemas.microsoft.com/office/drawing/2014/main" id="{5499C6F6-E532-E1BC-7833-68E8CA9B7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88680" y="2521035"/>
            <a:ext cx="1238165" cy="928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AEC2C-7F7A-F148-3B37-E5011D72E229}"/>
              </a:ext>
            </a:extLst>
          </p:cNvPr>
          <p:cNvSpPr txBox="1"/>
          <p:nvPr/>
        </p:nvSpPr>
        <p:spPr>
          <a:xfrm>
            <a:off x="10275503" y="5114249"/>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4" name="TextBox 3">
            <a:extLst>
              <a:ext uri="{FF2B5EF4-FFF2-40B4-BE49-F238E27FC236}">
                <a16:creationId xmlns:a16="http://schemas.microsoft.com/office/drawing/2014/main" id="{2EEFB349-2FC9-F197-B5C5-D3513B8021F0}"/>
              </a:ext>
            </a:extLst>
          </p:cNvPr>
          <p:cNvSpPr txBox="1"/>
          <p:nvPr/>
        </p:nvSpPr>
        <p:spPr>
          <a:xfrm>
            <a:off x="9434060" y="3459996"/>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9" name="TextBox 8">
            <a:extLst>
              <a:ext uri="{FF2B5EF4-FFF2-40B4-BE49-F238E27FC236}">
                <a16:creationId xmlns:a16="http://schemas.microsoft.com/office/drawing/2014/main" id="{966A885D-02E7-F004-30B8-BB0BCE997A24}"/>
              </a:ext>
            </a:extLst>
          </p:cNvPr>
          <p:cNvSpPr txBox="1"/>
          <p:nvPr/>
        </p:nvSpPr>
        <p:spPr>
          <a:xfrm>
            <a:off x="8447481" y="5040286"/>
            <a:ext cx="1612208" cy="523220"/>
          </a:xfrm>
          <a:prstGeom prst="rect">
            <a:avLst/>
          </a:prstGeom>
          <a:noFill/>
        </p:spPr>
        <p:txBody>
          <a:bodyPr wrap="square">
            <a:spAutoFit/>
          </a:bodyPr>
          <a:lstStyle/>
          <a:p>
            <a:pPr algn="ctr"/>
            <a:r>
              <a:rPr lang="en-US" sz="1400" b="1" dirty="0" err="1">
                <a:solidFill>
                  <a:srgbClr val="C11339"/>
                </a:solidFill>
                <a:latin typeface="+mj-lt"/>
              </a:rPr>
              <a:t>facebook.com</a:t>
            </a:r>
            <a:r>
              <a:rPr lang="en-US" sz="1400" b="1" dirty="0">
                <a:solidFill>
                  <a:srgbClr val="C11339"/>
                </a:solidFill>
                <a:latin typeface="+mj-lt"/>
              </a:rPr>
              <a:t>/</a:t>
            </a:r>
          </a:p>
          <a:p>
            <a:pPr algn="ctr"/>
            <a:r>
              <a:rPr lang="en-US" sz="1400" b="1" dirty="0">
                <a:solidFill>
                  <a:srgbClr val="C11339"/>
                </a:solidFill>
                <a:latin typeface="+mj-lt"/>
              </a:rPr>
              <a:t>MarylandRelay711</a:t>
            </a:r>
          </a:p>
        </p:txBody>
      </p:sp>
      <p:pic>
        <p:nvPicPr>
          <p:cNvPr id="2" name="Picture 1">
            <a:extLst>
              <a:ext uri="{FF2B5EF4-FFF2-40B4-BE49-F238E27FC236}">
                <a16:creationId xmlns:a16="http://schemas.microsoft.com/office/drawing/2014/main" id="{D065C756-E836-2B8E-BB9F-36FE852A96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FC44BFD5-8EB6-F3C8-D391-3DC3594CB3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3" name="Rectangle 12">
            <a:extLst>
              <a:ext uri="{FF2B5EF4-FFF2-40B4-BE49-F238E27FC236}">
                <a16:creationId xmlns:a16="http://schemas.microsoft.com/office/drawing/2014/main" id="{10D710B1-C16F-E9A8-08F0-33C00ECD1BF7}"/>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260440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7D374B4-3E6A-BB25-4796-6FE0CFB76FC6}"/>
              </a:ext>
            </a:extLst>
          </p:cNvPr>
          <p:cNvSpPr/>
          <p:nvPr/>
        </p:nvSpPr>
        <p:spPr>
          <a:xfrm>
            <a:off x="2299453"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459937-3DCA-397A-2928-CB9C6FF80327}"/>
              </a:ext>
            </a:extLst>
          </p:cNvPr>
          <p:cNvSpPr/>
          <p:nvPr/>
        </p:nvSpPr>
        <p:spPr>
          <a:xfrm>
            <a:off x="6929002"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324ECA-F039-09BC-214D-0D1BA42DF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A19F0A6B-5EAE-CD23-7D9A-7D38E5D31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4" name="Rectangle 3">
            <a:extLst>
              <a:ext uri="{FF2B5EF4-FFF2-40B4-BE49-F238E27FC236}">
                <a16:creationId xmlns:a16="http://schemas.microsoft.com/office/drawing/2014/main" id="{83BD3D87-C00A-83DD-3495-5449CE27EC22}"/>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5" name="Rectangle 4">
            <a:extLst>
              <a:ext uri="{FF2B5EF4-FFF2-40B4-BE49-F238E27FC236}">
                <a16:creationId xmlns:a16="http://schemas.microsoft.com/office/drawing/2014/main" id="{F0D78F04-A290-E925-B599-E4468E30344A}"/>
              </a:ext>
            </a:extLst>
          </p:cNvPr>
          <p:cNvSpPr/>
          <p:nvPr/>
        </p:nvSpPr>
        <p:spPr>
          <a:xfrm>
            <a:off x="2254013" y="3421460"/>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6" name="Rectangle 5">
            <a:extLst>
              <a:ext uri="{FF2B5EF4-FFF2-40B4-BE49-F238E27FC236}">
                <a16:creationId xmlns:a16="http://schemas.microsoft.com/office/drawing/2014/main" id="{311A3119-1213-9C29-E490-00DCC08E789B}"/>
              </a:ext>
            </a:extLst>
          </p:cNvPr>
          <p:cNvSpPr/>
          <p:nvPr/>
        </p:nvSpPr>
        <p:spPr>
          <a:xfrm>
            <a:off x="7037869" y="3421827"/>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7" name="Oval 6">
            <a:extLst>
              <a:ext uri="{FF2B5EF4-FFF2-40B4-BE49-F238E27FC236}">
                <a16:creationId xmlns:a16="http://schemas.microsoft.com/office/drawing/2014/main" id="{88B7EF7F-D2B2-217D-2D76-42C151E82DD8}"/>
              </a:ext>
            </a:extLst>
          </p:cNvPr>
          <p:cNvSpPr/>
          <p:nvPr/>
        </p:nvSpPr>
        <p:spPr>
          <a:xfrm>
            <a:off x="4520507"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00553-AD95-B4F7-2FF0-4C54B5CDB339}"/>
              </a:ext>
            </a:extLst>
          </p:cNvPr>
          <p:cNvSpPr/>
          <p:nvPr/>
        </p:nvSpPr>
        <p:spPr>
          <a:xfrm>
            <a:off x="4575419" y="3431311"/>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9" name="Oval 8">
            <a:extLst>
              <a:ext uri="{FF2B5EF4-FFF2-40B4-BE49-F238E27FC236}">
                <a16:creationId xmlns:a16="http://schemas.microsoft.com/office/drawing/2014/main" id="{6A008657-92AA-C1C7-F961-AC708BB062AC}"/>
              </a:ext>
            </a:extLst>
          </p:cNvPr>
          <p:cNvSpPr/>
          <p:nvPr/>
        </p:nvSpPr>
        <p:spPr>
          <a:xfrm>
            <a:off x="9213482"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A7D3A-CC87-44BD-D475-3B26F77816D6}"/>
              </a:ext>
            </a:extLst>
          </p:cNvPr>
          <p:cNvSpPr/>
          <p:nvPr/>
        </p:nvSpPr>
        <p:spPr>
          <a:xfrm>
            <a:off x="8988105" y="3431311"/>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11" name="Oval 10">
            <a:extLst>
              <a:ext uri="{FF2B5EF4-FFF2-40B4-BE49-F238E27FC236}">
                <a16:creationId xmlns:a16="http://schemas.microsoft.com/office/drawing/2014/main" id="{71EE977B-08B1-097B-B259-E3D9557CCC73}"/>
              </a:ext>
            </a:extLst>
          </p:cNvPr>
          <p:cNvSpPr/>
          <p:nvPr/>
        </p:nvSpPr>
        <p:spPr>
          <a:xfrm>
            <a:off x="3462399"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C46F06-0176-8DF6-6004-8455D707614E}"/>
              </a:ext>
            </a:extLst>
          </p:cNvPr>
          <p:cNvSpPr/>
          <p:nvPr/>
        </p:nvSpPr>
        <p:spPr>
          <a:xfrm>
            <a:off x="2964054" y="5715525"/>
            <a:ext cx="2329467" cy="707886"/>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13" name="Oval 12">
            <a:extLst>
              <a:ext uri="{FF2B5EF4-FFF2-40B4-BE49-F238E27FC236}">
                <a16:creationId xmlns:a16="http://schemas.microsoft.com/office/drawing/2014/main" id="{C79D0178-25EC-141C-4C26-D109BC2D1971}"/>
              </a:ext>
            </a:extLst>
          </p:cNvPr>
          <p:cNvSpPr/>
          <p:nvPr/>
        </p:nvSpPr>
        <p:spPr>
          <a:xfrm>
            <a:off x="5715362"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C770E-0417-F9BA-05FC-6147D43FDD37}"/>
              </a:ext>
            </a:extLst>
          </p:cNvPr>
          <p:cNvSpPr/>
          <p:nvPr/>
        </p:nvSpPr>
        <p:spPr>
          <a:xfrm>
            <a:off x="5569255" y="5715525"/>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15" name="Picture 14">
            <a:extLst>
              <a:ext uri="{FF2B5EF4-FFF2-40B4-BE49-F238E27FC236}">
                <a16:creationId xmlns:a16="http://schemas.microsoft.com/office/drawing/2014/main" id="{3F6D9406-2E22-8E90-4203-2F62B326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737" y="2351349"/>
            <a:ext cx="902022" cy="639084"/>
          </a:xfrm>
          <a:prstGeom prst="rect">
            <a:avLst/>
          </a:prstGeom>
        </p:spPr>
      </p:pic>
      <p:pic>
        <p:nvPicPr>
          <p:cNvPr id="16" name="Picture 15">
            <a:extLst>
              <a:ext uri="{FF2B5EF4-FFF2-40B4-BE49-F238E27FC236}">
                <a16:creationId xmlns:a16="http://schemas.microsoft.com/office/drawing/2014/main" id="{040B8A59-2E29-9D55-0F25-E59CC54934E1}"/>
              </a:ext>
            </a:extLst>
          </p:cNvPr>
          <p:cNvPicPr>
            <a:picLocks noChangeAspect="1"/>
          </p:cNvPicPr>
          <p:nvPr/>
        </p:nvPicPr>
        <p:blipFill>
          <a:blip r:embed="rId5"/>
          <a:stretch>
            <a:fillRect/>
          </a:stretch>
        </p:blipFill>
        <p:spPr>
          <a:xfrm>
            <a:off x="2581032" y="2387568"/>
            <a:ext cx="786272" cy="602468"/>
          </a:xfrm>
          <a:prstGeom prst="rect">
            <a:avLst/>
          </a:prstGeom>
        </p:spPr>
      </p:pic>
      <p:pic>
        <p:nvPicPr>
          <p:cNvPr id="17" name="Picture 16">
            <a:extLst>
              <a:ext uri="{FF2B5EF4-FFF2-40B4-BE49-F238E27FC236}">
                <a16:creationId xmlns:a16="http://schemas.microsoft.com/office/drawing/2014/main" id="{5BE0992E-037A-45E6-B2E6-AF34055B6D6D}"/>
              </a:ext>
            </a:extLst>
          </p:cNvPr>
          <p:cNvPicPr>
            <a:picLocks noChangeAspect="1"/>
          </p:cNvPicPr>
          <p:nvPr/>
        </p:nvPicPr>
        <p:blipFill>
          <a:blip r:embed="rId6"/>
          <a:stretch>
            <a:fillRect/>
          </a:stretch>
        </p:blipFill>
        <p:spPr>
          <a:xfrm>
            <a:off x="9517950" y="2292357"/>
            <a:ext cx="751342" cy="751342"/>
          </a:xfrm>
          <a:prstGeom prst="rect">
            <a:avLst/>
          </a:prstGeom>
        </p:spPr>
      </p:pic>
      <p:pic>
        <p:nvPicPr>
          <p:cNvPr id="18" name="Picture 17">
            <a:extLst>
              <a:ext uri="{FF2B5EF4-FFF2-40B4-BE49-F238E27FC236}">
                <a16:creationId xmlns:a16="http://schemas.microsoft.com/office/drawing/2014/main" id="{89A0025F-C461-3805-554A-B43155C424DF}"/>
              </a:ext>
            </a:extLst>
          </p:cNvPr>
          <p:cNvPicPr>
            <a:picLocks noChangeAspect="1"/>
          </p:cNvPicPr>
          <p:nvPr/>
        </p:nvPicPr>
        <p:blipFill>
          <a:blip r:embed="rId7"/>
          <a:stretch>
            <a:fillRect/>
          </a:stretch>
        </p:blipFill>
        <p:spPr>
          <a:xfrm>
            <a:off x="7155450" y="2133419"/>
            <a:ext cx="861960" cy="915833"/>
          </a:xfrm>
          <a:prstGeom prst="rect">
            <a:avLst/>
          </a:prstGeom>
        </p:spPr>
      </p:pic>
      <p:pic>
        <p:nvPicPr>
          <p:cNvPr id="19" name="Picture 18">
            <a:extLst>
              <a:ext uri="{FF2B5EF4-FFF2-40B4-BE49-F238E27FC236}">
                <a16:creationId xmlns:a16="http://schemas.microsoft.com/office/drawing/2014/main" id="{6140CA32-FC33-D31D-FB8E-A6981601D97C}"/>
              </a:ext>
            </a:extLst>
          </p:cNvPr>
          <p:cNvPicPr>
            <a:picLocks noChangeAspect="1"/>
          </p:cNvPicPr>
          <p:nvPr/>
        </p:nvPicPr>
        <p:blipFill>
          <a:blip r:embed="rId8"/>
          <a:stretch>
            <a:fillRect/>
          </a:stretch>
        </p:blipFill>
        <p:spPr>
          <a:xfrm>
            <a:off x="3747084" y="4633820"/>
            <a:ext cx="763408" cy="707887"/>
          </a:xfrm>
          <a:prstGeom prst="rect">
            <a:avLst/>
          </a:prstGeom>
        </p:spPr>
      </p:pic>
      <p:pic>
        <p:nvPicPr>
          <p:cNvPr id="20" name="Picture 19">
            <a:extLst>
              <a:ext uri="{FF2B5EF4-FFF2-40B4-BE49-F238E27FC236}">
                <a16:creationId xmlns:a16="http://schemas.microsoft.com/office/drawing/2014/main" id="{278ECB42-968A-31DB-A611-9BF77AA28058}"/>
              </a:ext>
            </a:extLst>
          </p:cNvPr>
          <p:cNvPicPr>
            <a:picLocks noChangeAspect="1"/>
          </p:cNvPicPr>
          <p:nvPr/>
        </p:nvPicPr>
        <p:blipFill>
          <a:blip r:embed="rId9"/>
          <a:stretch>
            <a:fillRect/>
          </a:stretch>
        </p:blipFill>
        <p:spPr>
          <a:xfrm>
            <a:off x="5861018" y="4663558"/>
            <a:ext cx="1060450" cy="571500"/>
          </a:xfrm>
          <a:prstGeom prst="rect">
            <a:avLst/>
          </a:prstGeom>
        </p:spPr>
      </p:pic>
      <p:sp>
        <p:nvSpPr>
          <p:cNvPr id="21" name="Oval 20">
            <a:extLst>
              <a:ext uri="{FF2B5EF4-FFF2-40B4-BE49-F238E27FC236}">
                <a16:creationId xmlns:a16="http://schemas.microsoft.com/office/drawing/2014/main" id="{89D35EED-EE16-FF4C-DF3E-49D7C7584AE1}"/>
              </a:ext>
            </a:extLst>
          </p:cNvPr>
          <p:cNvSpPr/>
          <p:nvPr/>
        </p:nvSpPr>
        <p:spPr>
          <a:xfrm>
            <a:off x="8083587"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281829-1091-0C74-7BE5-542B56E20C51}"/>
              </a:ext>
            </a:extLst>
          </p:cNvPr>
          <p:cNvSpPr/>
          <p:nvPr/>
        </p:nvSpPr>
        <p:spPr>
          <a:xfrm>
            <a:off x="7810380" y="5715525"/>
            <a:ext cx="1845218" cy="707886"/>
          </a:xfrm>
          <a:prstGeom prst="rect">
            <a:avLst/>
          </a:prstGeom>
        </p:spPr>
        <p:txBody>
          <a:bodyPr wrap="square">
            <a:spAutoFit/>
          </a:bodyPr>
          <a:lstStyle/>
          <a:p>
            <a:pPr lvl="0" algn="ctr"/>
            <a:r>
              <a:rPr lang="en-US" sz="2000" b="1" dirty="0">
                <a:solidFill>
                  <a:srgbClr val="C11339"/>
                </a:solidFill>
              </a:rPr>
              <a:t>Television ads/</a:t>
            </a:r>
          </a:p>
          <a:p>
            <a:pPr lvl="0" algn="ctr"/>
            <a:r>
              <a:rPr lang="en-US" sz="2000" b="1" dirty="0">
                <a:solidFill>
                  <a:srgbClr val="C11339"/>
                </a:solidFill>
              </a:rPr>
              <a:t>paid segments</a:t>
            </a:r>
            <a:endParaRPr lang="en-US" sz="1200" b="1" dirty="0">
              <a:solidFill>
                <a:srgbClr val="C11339"/>
              </a:solidFill>
            </a:endParaRPr>
          </a:p>
        </p:txBody>
      </p:sp>
      <p:pic>
        <p:nvPicPr>
          <p:cNvPr id="23" name="Picture 22">
            <a:extLst>
              <a:ext uri="{FF2B5EF4-FFF2-40B4-BE49-F238E27FC236}">
                <a16:creationId xmlns:a16="http://schemas.microsoft.com/office/drawing/2014/main" id="{C77A6062-7E5E-97CE-BA7F-D8389A06D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64060" y="4588191"/>
            <a:ext cx="714240" cy="686059"/>
          </a:xfrm>
          <a:prstGeom prst="rect">
            <a:avLst/>
          </a:prstGeom>
        </p:spPr>
      </p:pic>
      <p:sp>
        <p:nvSpPr>
          <p:cNvPr id="27" name="Rectangle 26">
            <a:extLst>
              <a:ext uri="{FF2B5EF4-FFF2-40B4-BE49-F238E27FC236}">
                <a16:creationId xmlns:a16="http://schemas.microsoft.com/office/drawing/2014/main" id="{5D2C5681-179E-06DC-24BD-6B7897E88B6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Tree>
    <p:extLst>
      <p:ext uri="{BB962C8B-B14F-4D97-AF65-F5344CB8AC3E}">
        <p14:creationId xmlns:p14="http://schemas.microsoft.com/office/powerpoint/2010/main" val="187834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1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0CB88-C937-8D3C-3FC0-E8A4EBD09576}"/>
              </a:ext>
            </a:extLst>
          </p:cNvPr>
          <p:cNvSpPr/>
          <p:nvPr/>
        </p:nvSpPr>
        <p:spPr>
          <a:xfrm>
            <a:off x="4114800" y="6265889"/>
            <a:ext cx="396240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DB53FE-67C0-B64A-8660-64393017C039}"/>
              </a:ext>
            </a:extLst>
          </p:cNvPr>
          <p:cNvSpPr txBox="1"/>
          <p:nvPr/>
        </p:nvSpPr>
        <p:spPr>
          <a:xfrm>
            <a:off x="2980907" y="2456271"/>
            <a:ext cx="623018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DAF765-B58F-54B4-DF30-1661D7778372}"/>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2163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27433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Director’s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4403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3C3398E6-139B-7ADD-837D-387D89FA5053}"/>
              </a:ext>
            </a:extLst>
          </p:cNvPr>
          <p:cNvSpPr/>
          <p:nvPr/>
        </p:nvSpPr>
        <p:spPr>
          <a:xfrm>
            <a:off x="848182" y="2418037"/>
            <a:ext cx="7824763" cy="3139321"/>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b="1" dirty="0">
                <a:solidFill>
                  <a:srgbClr val="C11339"/>
                </a:solidFill>
                <a:latin typeface="Calibri" panose="020F0502020204030204" pitchFamily="34" charset="0"/>
                <a:cs typeface="Calibri" panose="020F0502020204030204" pitchFamily="34" charset="0"/>
              </a:rPr>
              <a:t>Welcome Brandie </a:t>
            </a:r>
            <a:r>
              <a:rPr lang="en-US" sz="2800" b="1" dirty="0" err="1">
                <a:solidFill>
                  <a:srgbClr val="C11339"/>
                </a:solidFill>
                <a:latin typeface="Calibri" panose="020F0502020204030204" pitchFamily="34" charset="0"/>
                <a:cs typeface="Calibri" panose="020F0502020204030204" pitchFamily="34" charset="0"/>
              </a:rPr>
              <a:t>Callender</a:t>
            </a:r>
            <a:r>
              <a:rPr lang="en-US" sz="2800" b="1" dirty="0">
                <a:solidFill>
                  <a:srgbClr val="C11339"/>
                </a:solidFill>
                <a:latin typeface="Calibri" panose="020F0502020204030204" pitchFamily="34" charset="0"/>
                <a:cs typeface="Calibri" panose="020F0502020204030204" pitchFamily="34" charset="0"/>
              </a:rPr>
              <a:t> to the team!</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Legislative session underway – budget hearings estimated for mid-late February</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 took place last week</a:t>
            </a:r>
          </a:p>
          <a:p>
            <a:pPr marL="914400" lvl="1" indent="-457200">
              <a:spcBef>
                <a:spcPts val="1200"/>
              </a:spcBef>
              <a:buFont typeface="Arial" panose="020B0604020202020204" pitchFamily="34" charset="0"/>
              <a:buChar char="•"/>
            </a:pPr>
            <a:r>
              <a:rPr lang="en-US" sz="2800" dirty="0">
                <a:latin typeface="+mj-lt"/>
                <a:cs typeface="Calibri" panose="020F0502020204030204" pitchFamily="34" charset="0"/>
              </a:rPr>
              <a:t>Most board members were able to participate and had a positive experience.</a:t>
            </a:r>
          </a:p>
        </p:txBody>
      </p:sp>
    </p:spTree>
    <p:extLst>
      <p:ext uri="{BB962C8B-B14F-4D97-AF65-F5344CB8AC3E}">
        <p14:creationId xmlns:p14="http://schemas.microsoft.com/office/powerpoint/2010/main" val="220462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Feedback/Questions?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Manager’s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87157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Beginning Balance</a:t>
            </a:r>
          </a:p>
        </p:txBody>
      </p:sp>
      <p:graphicFrame>
        <p:nvGraphicFramePr>
          <p:cNvPr id="2" name="Chart 1">
            <a:extLst>
              <a:ext uri="{FF2B5EF4-FFF2-40B4-BE49-F238E27FC236}">
                <a16:creationId xmlns:a16="http://schemas.microsoft.com/office/drawing/2014/main" id="{CE563C00-8672-9608-A2A7-077C076B6D3F}"/>
              </a:ext>
            </a:extLst>
          </p:cNvPr>
          <p:cNvGraphicFramePr>
            <a:graphicFrameLocks/>
          </p:cNvGraphicFramePr>
          <p:nvPr>
            <p:extLst>
              <p:ext uri="{D42A27DB-BD31-4B8C-83A1-F6EECF244321}">
                <p14:modId xmlns:p14="http://schemas.microsoft.com/office/powerpoint/2010/main" val="1785197582"/>
              </p:ext>
            </p:extLst>
          </p:nvPr>
        </p:nvGraphicFramePr>
        <p:xfrm>
          <a:off x="889732" y="2058987"/>
          <a:ext cx="10837047" cy="411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12BB4EB1-2789-4285-5AF3-38BE6819C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276"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B346D94-38E7-5D34-CC09-A2F7412642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790A6888-C722-B444-A9A9-86F3219CBD1F}"/>
              </a:ext>
            </a:extLst>
          </p:cNvPr>
          <p:cNvSpPr/>
          <p:nvPr/>
        </p:nvSpPr>
        <p:spPr>
          <a:xfrm>
            <a:off x="1035468" y="687523"/>
            <a:ext cx="2779928"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Expenditures</a:t>
            </a:r>
          </a:p>
        </p:txBody>
      </p:sp>
      <p:graphicFrame>
        <p:nvGraphicFramePr>
          <p:cNvPr id="7" name="Chart 6">
            <a:extLst>
              <a:ext uri="{FF2B5EF4-FFF2-40B4-BE49-F238E27FC236}">
                <a16:creationId xmlns:a16="http://schemas.microsoft.com/office/drawing/2014/main" id="{C0CECACD-2DE2-8FA2-C1FE-8A6B13B73A17}"/>
              </a:ext>
            </a:extLst>
          </p:cNvPr>
          <p:cNvGraphicFramePr>
            <a:graphicFrameLocks/>
          </p:cNvGraphicFramePr>
          <p:nvPr>
            <p:extLst>
              <p:ext uri="{D42A27DB-BD31-4B8C-83A1-F6EECF244321}">
                <p14:modId xmlns:p14="http://schemas.microsoft.com/office/powerpoint/2010/main" val="3220587967"/>
              </p:ext>
            </p:extLst>
          </p:nvPr>
        </p:nvGraphicFramePr>
        <p:xfrm>
          <a:off x="889732" y="1885951"/>
          <a:ext cx="10768868" cy="428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48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2" name="Picture 1">
            <a:extLst>
              <a:ext uri="{FF2B5EF4-FFF2-40B4-BE49-F238E27FC236}">
                <a16:creationId xmlns:a16="http://schemas.microsoft.com/office/drawing/2014/main" id="{51548486-5714-6BD8-B131-DEAF8F3E7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0975"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5F8B3FD4-9549-E25B-D3F3-834525BB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ED2CF472-3FDD-1799-701D-5E0BE08DA0FA}"/>
              </a:ext>
            </a:extLst>
          </p:cNvPr>
          <p:cNvSpPr/>
          <p:nvPr/>
        </p:nvSpPr>
        <p:spPr>
          <a:xfrm>
            <a:off x="1035468" y="687523"/>
            <a:ext cx="18918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Revenue</a:t>
            </a:r>
          </a:p>
        </p:txBody>
      </p:sp>
      <p:graphicFrame>
        <p:nvGraphicFramePr>
          <p:cNvPr id="8" name="Chart 7">
            <a:extLst>
              <a:ext uri="{FF2B5EF4-FFF2-40B4-BE49-F238E27FC236}">
                <a16:creationId xmlns:a16="http://schemas.microsoft.com/office/drawing/2014/main" id="{E119CDBF-0734-D1AA-1A19-9DD77FC029A7}"/>
              </a:ext>
            </a:extLst>
          </p:cNvPr>
          <p:cNvGraphicFramePr>
            <a:graphicFrameLocks/>
          </p:cNvGraphicFramePr>
          <p:nvPr>
            <p:extLst>
              <p:ext uri="{D42A27DB-BD31-4B8C-83A1-F6EECF244321}">
                <p14:modId xmlns:p14="http://schemas.microsoft.com/office/powerpoint/2010/main" val="981965384"/>
              </p:ext>
            </p:extLst>
          </p:nvPr>
        </p:nvGraphicFramePr>
        <p:xfrm>
          <a:off x="889732" y="2057399"/>
          <a:ext cx="10954606" cy="4184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821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40C3B41FD7C4EBEE7FC6466DA007A" ma:contentTypeVersion="4" ma:contentTypeDescription="Create a new document." ma:contentTypeScope="" ma:versionID="a3cd6cdf8b66f1dea35f9e1c322fac00">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58B201-4E99-4B10-B0E9-6DD97250814A}"/>
</file>

<file path=customXml/itemProps2.xml><?xml version="1.0" encoding="utf-8"?>
<ds:datastoreItem xmlns:ds="http://schemas.openxmlformats.org/officeDocument/2006/customXml" ds:itemID="{7B6255F0-6802-47EF-A088-C2FECA76F437}"/>
</file>

<file path=customXml/itemProps3.xml><?xml version="1.0" encoding="utf-8"?>
<ds:datastoreItem xmlns:ds="http://schemas.openxmlformats.org/officeDocument/2006/customXml" ds:itemID="{1C1EDC95-EAEB-4E97-9BEC-7352DF02317A}"/>
</file>

<file path=docProps/app.xml><?xml version="1.0" encoding="utf-8"?>
<Properties xmlns="http://schemas.openxmlformats.org/officeDocument/2006/extended-properties" xmlns:vt="http://schemas.openxmlformats.org/officeDocument/2006/docPropsVTypes">
  <TotalTime>2623</TotalTime>
  <Words>944</Words>
  <Application>Microsoft Macintosh PowerPoint</Application>
  <PresentationFormat>Widescreen</PresentationFormat>
  <Paragraphs>180</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Renee Landis</cp:lastModifiedBy>
  <cp:revision>455</cp:revision>
  <dcterms:created xsi:type="dcterms:W3CDTF">2021-01-05T20:52:56Z</dcterms:created>
  <dcterms:modified xsi:type="dcterms:W3CDTF">2023-01-25T15:47:33Z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0x0101008A240C3B41FD7C4EBEE7FC6466DA007A</vt:lpwstr>
  </property>
</Properties>
</file>